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61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56" r:id="rId14"/>
    <p:sldId id="357" r:id="rId15"/>
    <p:sldId id="332" r:id="rId16"/>
    <p:sldId id="366" r:id="rId17"/>
    <p:sldId id="330" r:id="rId18"/>
    <p:sldId id="333" r:id="rId19"/>
    <p:sldId id="359" r:id="rId20"/>
    <p:sldId id="360" r:id="rId21"/>
    <p:sldId id="334" r:id="rId22"/>
    <p:sldId id="335" r:id="rId23"/>
    <p:sldId id="367" r:id="rId24"/>
    <p:sldId id="342" r:id="rId25"/>
    <p:sldId id="344" r:id="rId26"/>
    <p:sldId id="361" r:id="rId27"/>
    <p:sldId id="345" r:id="rId28"/>
    <p:sldId id="346" r:id="rId29"/>
    <p:sldId id="362" r:id="rId30"/>
    <p:sldId id="354" r:id="rId31"/>
    <p:sldId id="347" r:id="rId32"/>
    <p:sldId id="353" r:id="rId33"/>
    <p:sldId id="349" r:id="rId34"/>
    <p:sldId id="350" r:id="rId35"/>
    <p:sldId id="351" r:id="rId36"/>
    <p:sldId id="336" r:id="rId37"/>
    <p:sldId id="337" r:id="rId38"/>
    <p:sldId id="338" r:id="rId39"/>
    <p:sldId id="339" r:id="rId40"/>
    <p:sldId id="340" r:id="rId41"/>
    <p:sldId id="341" r:id="rId42"/>
    <p:sldId id="364" r:id="rId43"/>
    <p:sldId id="365" r:id="rId44"/>
    <p:sldId id="368" r:id="rId45"/>
    <p:sldId id="372" r:id="rId46"/>
    <p:sldId id="374" r:id="rId47"/>
    <p:sldId id="375" r:id="rId48"/>
    <p:sldId id="376" r:id="rId49"/>
    <p:sldId id="369" r:id="rId50"/>
    <p:sldId id="37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rivation" id="{CF82D128-F321-874F-9D79-E7B73F1376D3}">
          <p14:sldIdLst>
            <p14:sldId id="261"/>
            <p14:sldId id="318"/>
            <p14:sldId id="319"/>
            <p14:sldId id="320"/>
            <p14:sldId id="321"/>
          </p14:sldIdLst>
        </p14:section>
        <p14:section name="Closed-form examples" id="{16E289A5-0CAE-C842-8D56-E28AD3C64203}">
          <p14:sldIdLst>
            <p14:sldId id="322"/>
            <p14:sldId id="323"/>
            <p14:sldId id="324"/>
            <p14:sldId id="325"/>
            <p14:sldId id="326"/>
            <p14:sldId id="327"/>
            <p14:sldId id="328"/>
            <p14:sldId id="356"/>
            <p14:sldId id="357"/>
          </p14:sldIdLst>
        </p14:section>
        <p14:section name="Step-size study" id="{CA685B3E-973C-F148-B0C2-3F569FFEF7EB}">
          <p14:sldIdLst>
            <p14:sldId id="332"/>
            <p14:sldId id="366"/>
          </p14:sldIdLst>
        </p14:section>
        <p14:section name="Special functions" id="{FFC01477-50C7-3940-855C-E799EC7405AF}">
          <p14:sldIdLst>
            <p14:sldId id="330"/>
          </p14:sldIdLst>
        </p14:section>
        <p14:section name="Numerical Integration" id="{796D07E6-E791-464D-BD7B-B01C70EE3C6C}">
          <p14:sldIdLst>
            <p14:sldId id="333"/>
            <p14:sldId id="359"/>
            <p14:sldId id="360"/>
            <p14:sldId id="334"/>
            <p14:sldId id="335"/>
            <p14:sldId id="367"/>
            <p14:sldId id="342"/>
            <p14:sldId id="344"/>
            <p14:sldId id="361"/>
            <p14:sldId id="345"/>
          </p14:sldIdLst>
        </p14:section>
        <p14:section name="Newton-Rhapson" id="{66748A3F-4EE0-A243-94BA-A64129DC1F0A}">
          <p14:sldIdLst>
            <p14:sldId id="346"/>
            <p14:sldId id="362"/>
          </p14:sldIdLst>
        </p14:section>
        <p14:section name="ODE Solver" id="{A71838A2-2693-3A44-960B-F61F1E0A0B6E}">
          <p14:sldIdLst>
            <p14:sldId id="354"/>
            <p14:sldId id="347"/>
            <p14:sldId id="353"/>
            <p14:sldId id="349"/>
            <p14:sldId id="350"/>
            <p14:sldId id="351"/>
          </p14:sldIdLst>
        </p14:section>
        <p14:section name="Cauchy-Reimann form" id="{F9CA0828-897D-B346-89FD-1111BBAAFCEE}">
          <p14:sldIdLst>
            <p14:sldId id="336"/>
            <p14:sldId id="337"/>
            <p14:sldId id="338"/>
            <p14:sldId id="339"/>
            <p14:sldId id="340"/>
            <p14:sldId id="341"/>
            <p14:sldId id="364"/>
            <p14:sldId id="365"/>
          </p14:sldIdLst>
        </p14:section>
        <p14:section name="Second Order Derivatives" id="{DF9F459D-17CF-4ECB-93A4-A7AE6F3739DF}">
          <p14:sldIdLst>
            <p14:sldId id="368"/>
            <p14:sldId id="372"/>
            <p14:sldId id="374"/>
            <p14:sldId id="375"/>
            <p14:sldId id="376"/>
            <p14:sldId id="369"/>
            <p14:sldId id="3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F17B93-9FD8-29F8-EE0E-D1A9A93CF1D0}" name="Aguirre Mesa, Andres Mauricio" initials="AMAM" userId="S::aaguirremesa@stmarytx.edu::5f97b0c8-fbf9-4271-b3be-214a4aab50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4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89"/>
    <p:restoredTop sz="96327"/>
  </p:normalViewPr>
  <p:slideViewPr>
    <p:cSldViewPr snapToGrid="0">
      <p:cViewPr varScale="1">
        <p:scale>
          <a:sx n="195" d="100"/>
          <a:sy n="195" d="100"/>
        </p:scale>
        <p:origin x="19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8/10/relationships/authors" Target="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DF377-A2C8-9945-9971-96CD5992338D}" type="datetimeFigureOut">
              <a:rPr lang="en-US" smtClean="0"/>
              <a:t>7/9/23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D4D85-3E89-5045-BD9C-0B23A935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6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61BDD-0D6D-D318-C615-1D4DD7040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9B3006-70C6-132B-CAB8-8A02428E9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E079B-2DE8-92E5-EB7A-EF0ABE1A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Texas at San Antonio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7F143-6D36-3500-BA0A-434B08AA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F0683254-5B16-3F04-7C63-A53B0DC58D17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5734390"/>
            <a:ext cx="12192000" cy="2493"/>
          </a:xfrm>
          <a:prstGeom prst="line">
            <a:avLst/>
          </a:prstGeom>
          <a:noFill/>
          <a:ln w="50800">
            <a:solidFill>
              <a:srgbClr val="CC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0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3634E-22AA-28EE-654F-4A3720E7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DA1FD-F3E4-1A80-A58A-7CC716CA6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ED250-C24B-5BFD-DB7B-A79F2AC73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Texas at San Antonio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E4885-CE6E-2A26-1048-66F535AD8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1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0E7A4C-B8BE-0D33-B6DE-7EA682829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23DB4C-8C36-A4F1-5303-52896942F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DE49F-473C-C3A5-CCB8-96FC8C3E3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Texas at San Antonio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CF3C5-1944-6E4E-711B-4FDF7745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4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5064-5A22-C484-2331-FF456EDF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2668E-77D9-2CB0-A10E-A9312136C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B336D-676F-8EA6-96E8-60F2A545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1058" y="6371861"/>
            <a:ext cx="520693" cy="365125"/>
          </a:xfrm>
        </p:spPr>
        <p:txBody>
          <a:bodyPr/>
          <a:lstStyle/>
          <a:p>
            <a:fld id="{9BCF52D5-426C-9F48-B141-E6FE113F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6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803D7-31CF-D618-EFA6-B9E2F726D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77678-3371-2F14-722F-5DF439B52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6AF05-8CC7-A6C0-108C-CCDDE6D3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Texas at San Antonio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D435B-5FD3-342C-48BE-D940613A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1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12214-E466-D430-4CA3-50203F1A5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7F4EF-50B2-2E3E-4307-993106DC8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003" y="1527048"/>
            <a:ext cx="5565797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DAF31-D3C3-A26F-8024-A0FC8EFCF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27048"/>
            <a:ext cx="555955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B7CAC-96E0-EDB3-860B-A26612E6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Texas at San Antonio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7A0CD-8386-6BCD-20E5-35317DD9E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3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EE39-CDB2-EB26-44BC-54A8D8EC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2880"/>
            <a:ext cx="10817352" cy="914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8A149-79B4-B8C3-A786-511397DED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248" y="1527048"/>
            <a:ext cx="5537327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AF555-18D0-67FA-60A3-2AE527EC2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248" y="2348309"/>
            <a:ext cx="5537327" cy="38413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1B11D-CC5D-D65E-4687-5A810A5AF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21010"/>
            <a:ext cx="5559551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457D78-BBDA-2523-FDC8-E348C7D67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42271"/>
            <a:ext cx="5559552" cy="3847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28C04-17A6-C78B-C303-670A6718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Texas at San Antonio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B115C5-D77D-1F09-BD04-C02FBA2C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0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21BA-726E-FB5D-C3BC-B73868ED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5E1FA-FC0E-0235-17E0-0CCBD41E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Texas at San Antonio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7ECCE-1D07-E192-FBEB-E09F0727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5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8D2B8-1250-CB02-ED0B-5E6A29A45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Texas at San Antonio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FABB4-B44A-EC11-CA99-BCF3F05C9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3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331D7-8D20-5178-994E-EBB45129C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736"/>
            <a:ext cx="3932237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D4BFF-AA17-CA6E-00AE-A5483B644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78736"/>
            <a:ext cx="7159752" cy="5920312"/>
          </a:xfrm>
          <a:solidFill>
            <a:schemeClr val="bg1"/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EA2DD-F15D-0C1E-35E6-B9B53CB76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527048"/>
            <a:ext cx="3932237" cy="4572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39880-0614-83C7-7331-4500A6DF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Texas at San Antonio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CCB95-77B9-8A6B-325C-DF96FE9C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2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1B15-D22B-CEDE-C16E-B280FC95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3932237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7CB320-982D-6CDD-16B2-BAB7DFA99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182880"/>
            <a:ext cx="7159752" cy="591616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50B12-A06F-83DD-F5F1-5CE068B9B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8002" y="1527048"/>
            <a:ext cx="3932237" cy="4572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9BDC4-F143-E7CD-4897-66C9F3B6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Texas at San Antonio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C45C1-BBEC-8237-4B87-C47FBCEAD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0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7DD4C-F4B9-99B1-CCB5-018C577D8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2880"/>
            <a:ext cx="1081735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986B3-3A6C-7AF9-5562-0C8123BB8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27048"/>
            <a:ext cx="11274552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846FF-737B-7D1A-2E44-8F7B004AF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13102" y="6370844"/>
            <a:ext cx="5565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>
                <a:solidFill>
                  <a:srgbClr val="08048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University of Texas at San Antonio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F22E5-70A7-F547-5F19-21E30B03F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8552" y="63718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804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CF52D5-426C-9F48-B141-E6FE113FA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3DB6C7D8-C8B9-080A-2FF6-3AE6F0E6A95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1216152"/>
            <a:ext cx="12192000" cy="2493"/>
          </a:xfrm>
          <a:prstGeom prst="line">
            <a:avLst/>
          </a:prstGeom>
          <a:noFill/>
          <a:ln w="50800">
            <a:solidFill>
              <a:srgbClr val="CC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9065FA-1360-C3D1-B55F-A548D8D3175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69829"/>
            <a:ext cx="1116767" cy="3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9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D0065"/>
        </a:buClr>
        <a:buFont typeface="Wingdings" pitchFamily="2" charset="2"/>
        <a:buChar char="§"/>
        <a:defRPr sz="2400" kern="1200">
          <a:solidFill>
            <a:srgbClr val="080480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D0065"/>
        </a:buClr>
        <a:buFont typeface="Arial" panose="020B0604020202020204" pitchFamily="34" charset="0"/>
        <a:buChar char="•"/>
        <a:defRPr sz="2400" kern="1200">
          <a:solidFill>
            <a:srgbClr val="080480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D0065"/>
        </a:buClr>
        <a:buFont typeface=".Hiragino Kaku Gothic Interface W3"/>
        <a:buChar char="⬩"/>
        <a:defRPr sz="2400" kern="1200">
          <a:solidFill>
            <a:srgbClr val="080480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D0065"/>
        </a:buClr>
        <a:buFont typeface="System Font Regular"/>
        <a:buChar char="▴"/>
        <a:defRPr sz="2400" kern="1200">
          <a:solidFill>
            <a:srgbClr val="080480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D0065"/>
        </a:buClr>
        <a:buFont typeface="System Font Regular"/>
        <a:buChar char="-"/>
        <a:defRPr sz="2400" kern="1200">
          <a:solidFill>
            <a:srgbClr val="080480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sv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sv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29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91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0.png"/><Relationship Id="rId9" Type="http://schemas.openxmlformats.org/officeDocument/2006/relationships/image" Target="../media/image4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90.png"/><Relationship Id="rId7" Type="http://schemas.openxmlformats.org/officeDocument/2006/relationships/image" Target="../media/image44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9" Type="http://schemas.openxmlformats.org/officeDocument/2006/relationships/image" Target="../media/image4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2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7" Type="http://schemas.openxmlformats.org/officeDocument/2006/relationships/image" Target="../media/image472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.png"/><Relationship Id="rId5" Type="http://schemas.openxmlformats.org/officeDocument/2006/relationships/image" Target="../media/image52.png"/><Relationship Id="rId4" Type="http://schemas.openxmlformats.org/officeDocument/2006/relationships/image" Target="../media/image4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00.png"/><Relationship Id="rId7" Type="http://schemas.openxmlformats.org/officeDocument/2006/relationships/image" Target="../media/image57.png"/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3.png"/><Relationship Id="rId9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2.png"/><Relationship Id="rId2" Type="http://schemas.openxmlformats.org/officeDocument/2006/relationships/image" Target="../media/image5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57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1.png"/><Relationship Id="rId4" Type="http://schemas.openxmlformats.org/officeDocument/2006/relationships/image" Target="../media/image60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1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1.png"/><Relationship Id="rId2" Type="http://schemas.openxmlformats.org/officeDocument/2006/relationships/image" Target="../media/image6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7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0.png"/><Relationship Id="rId4" Type="http://schemas.openxmlformats.org/officeDocument/2006/relationships/image" Target="../media/image7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690.png"/><Relationship Id="rId4" Type="http://schemas.openxmlformats.org/officeDocument/2006/relationships/image" Target="../media/image7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770.png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0.png"/><Relationship Id="rId4" Type="http://schemas.openxmlformats.org/officeDocument/2006/relationships/image" Target="../media/image8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0.png"/><Relationship Id="rId4" Type="http://schemas.openxmlformats.org/officeDocument/2006/relationships/image" Target="../media/image8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71.svg"/><Relationship Id="rId7" Type="http://schemas.openxmlformats.org/officeDocument/2006/relationships/image" Target="../media/image9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Relationship Id="rId9" Type="http://schemas.openxmlformats.org/officeDocument/2006/relationships/image" Target="../media/image10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0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sv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AD56-BBF8-B2D9-82E4-1AF9C396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64" y="182880"/>
            <a:ext cx="11763214" cy="914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Automatic Differentiation Using Complex and Hypercomplex Variables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88556-7E66-6701-FC48-5BE6F2A53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Section 1: Complex Taylor Series Expansion (CTSE) method for first order sensitivities</a:t>
            </a:r>
          </a:p>
          <a:p>
            <a:pPr marL="0" indent="0" algn="ctr">
              <a:buNone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University of Texas at San Antonio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July,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7A020-7A43-FC0C-E414-A05B5DE4F8B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079938" y="6370844"/>
            <a:ext cx="7566338" cy="365125"/>
          </a:xfrm>
        </p:spPr>
        <p:txBody>
          <a:bodyPr/>
          <a:lstStyle/>
          <a:p>
            <a:r>
              <a:rPr lang="en-US"/>
              <a:t>University of Texas at San Antonio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B4DC8-7275-4E6C-EF93-856042C7C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54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CF1172-65F4-DD0D-3C7E-334D064759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Closed-form example: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CF1172-65F4-DD0D-3C7E-334D064759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411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A4A27-3825-0D46-488D-E8E3AEBF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2E8D1C-2D53-1CA8-0F06-450636DF7D50}"/>
                  </a:ext>
                </a:extLst>
              </p:cNvPr>
              <p:cNvSpPr txBox="1"/>
              <p:nvPr/>
            </p:nvSpPr>
            <p:spPr>
              <a:xfrm>
                <a:off x="457201" y="2394585"/>
                <a:ext cx="6773056" cy="1958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𝑖h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𝑖h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𝑖h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0" dirty="0"/>
              </a:p>
              <a:p>
                <a:pPr algn="ctr"/>
                <a:endParaRPr 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𝐼𝑚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𝑖h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2E8D1C-2D53-1CA8-0F06-450636DF7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2394585"/>
                <a:ext cx="6773056" cy="1958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B5D5D4-0E13-2349-5113-A9FC3F35E5D2}"/>
                  </a:ext>
                </a:extLst>
              </p:cNvPr>
              <p:cNvSpPr txBox="1"/>
              <p:nvPr/>
            </p:nvSpPr>
            <p:spPr>
              <a:xfrm>
                <a:off x="338609" y="4797274"/>
                <a:ext cx="8066488" cy="570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CTSE is exact in the limit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dirty="0"/>
                  <a:t> 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 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B5D5D4-0E13-2349-5113-A9FC3F35E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09" y="4797274"/>
                <a:ext cx="8066488" cy="570477"/>
              </a:xfrm>
              <a:prstGeom prst="rect">
                <a:avLst/>
              </a:prstGeom>
              <a:blipFill>
                <a:blip r:embed="rId4"/>
                <a:stretch>
                  <a:fillRect l="-786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0414AB4-4D06-9A52-3DB6-C3ECFDB7F89C}"/>
              </a:ext>
            </a:extLst>
          </p:cNvPr>
          <p:cNvSpPr txBox="1"/>
          <p:nvPr/>
        </p:nvSpPr>
        <p:spPr>
          <a:xfrm>
            <a:off x="7180289" y="18387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DA81AF-07C4-88A5-2F65-984590070369}"/>
              </a:ext>
            </a:extLst>
          </p:cNvPr>
          <p:cNvSpPr txBox="1"/>
          <p:nvPr/>
        </p:nvSpPr>
        <p:spPr>
          <a:xfrm>
            <a:off x="7435970" y="3925019"/>
            <a:ext cx="238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B79D3C-3C3A-A4B1-D27B-DB08195EC2C1}"/>
                  </a:ext>
                </a:extLst>
              </p:cNvPr>
              <p:cNvSpPr txBox="1"/>
              <p:nvPr/>
            </p:nvSpPr>
            <p:spPr>
              <a:xfrm>
                <a:off x="8271726" y="5026797"/>
                <a:ext cx="2749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B79D3C-3C3A-A4B1-D27B-DB08195EC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726" y="5026797"/>
                <a:ext cx="274909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>
            <a:extLst>
              <a:ext uri="{FF2B5EF4-FFF2-40B4-BE49-F238E27FC236}">
                <a16:creationId xmlns:a16="http://schemas.microsoft.com/office/drawing/2014/main" id="{B80365F5-4381-66B5-1B46-A2EAC8BDA2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3414" y="1707792"/>
            <a:ext cx="4458337" cy="334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70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CF1172-65F4-DD0D-3C7E-334D064759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Closed-form example: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CF1172-65F4-DD0D-3C7E-334D064759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411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A4A27-3825-0D46-488D-E8E3AEBF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2E8D1C-2D53-1CA8-0F06-450636DF7D50}"/>
                  </a:ext>
                </a:extLst>
              </p:cNvPr>
              <p:cNvSpPr txBox="1"/>
              <p:nvPr/>
            </p:nvSpPr>
            <p:spPr>
              <a:xfrm>
                <a:off x="499598" y="1406187"/>
                <a:ext cx="6513761" cy="3548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𝑖h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𝑖h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algn="ctr"/>
                <a:r>
                  <a:rPr lang="en-US" sz="2000" b="0" dirty="0">
                    <a:latin typeface="Cambria Math" panose="02040503050406030204" pitchFamily="18" charset="0"/>
                  </a:rPr>
                  <a:t>Using the fact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2000" b="0" dirty="0">
                    <a:latin typeface="Cambria Math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𝑖h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000" b="0" dirty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000" b="0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2000" dirty="0">
                    <a:latin typeface="Cambria Math" panose="02040503050406030204" pitchFamily="18" charset="0"/>
                  </a:rPr>
                  <a:t>⇒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2400" b="0" dirty="0">
                    <a:latin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sz="2400" b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arctan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2E8D1C-2D53-1CA8-0F06-450636DF7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98" y="1406187"/>
                <a:ext cx="6513761" cy="35483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B5D5D4-0E13-2349-5113-A9FC3F35E5D2}"/>
                  </a:ext>
                </a:extLst>
              </p:cNvPr>
              <p:cNvSpPr txBox="1"/>
              <p:nvPr/>
            </p:nvSpPr>
            <p:spPr>
              <a:xfrm>
                <a:off x="0" y="5310475"/>
                <a:ext cx="8066488" cy="704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CTSE is exact in the limit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dirty="0"/>
                  <a:t> 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arctan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B5D5D4-0E13-2349-5113-A9FC3F35E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10475"/>
                <a:ext cx="8066488" cy="704424"/>
              </a:xfrm>
              <a:prstGeom prst="rect">
                <a:avLst/>
              </a:prstGeom>
              <a:blipFill>
                <a:blip r:embed="rId4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0414AB4-4D06-9A52-3DB6-C3ECFDB7F89C}"/>
              </a:ext>
            </a:extLst>
          </p:cNvPr>
          <p:cNvSpPr txBox="1"/>
          <p:nvPr/>
        </p:nvSpPr>
        <p:spPr>
          <a:xfrm>
            <a:off x="7180289" y="18387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BAE920-C38B-6742-A94F-8DBF6F90CA14}"/>
                  </a:ext>
                </a:extLst>
              </p:cNvPr>
              <p:cNvSpPr txBox="1"/>
              <p:nvPr/>
            </p:nvSpPr>
            <p:spPr>
              <a:xfrm>
                <a:off x="8271726" y="4881522"/>
                <a:ext cx="2749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BAE920-C38B-6742-A94F-8DBF6F90C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726" y="4881522"/>
                <a:ext cx="274909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phic 12">
            <a:extLst>
              <a:ext uri="{FF2B5EF4-FFF2-40B4-BE49-F238E27FC236}">
                <a16:creationId xmlns:a16="http://schemas.microsoft.com/office/drawing/2014/main" id="{A248C4DF-5FAD-BEED-21EB-612E3DC98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65020" y="1534138"/>
            <a:ext cx="4458338" cy="334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7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CF1172-65F4-DD0D-3C7E-334D064759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Closed-form example: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𝑥𝑒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CF1172-65F4-DD0D-3C7E-334D064759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411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A4A27-3825-0D46-488D-E8E3AEBF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2E8D1C-2D53-1CA8-0F06-450636DF7D50}"/>
                  </a:ext>
                </a:extLst>
              </p:cNvPr>
              <p:cNvSpPr txBox="1"/>
              <p:nvPr/>
            </p:nvSpPr>
            <p:spPr>
              <a:xfrm>
                <a:off x="447208" y="1970452"/>
                <a:ext cx="6773056" cy="1644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𝑖h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dirty="0"/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𝑖h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𝑖h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=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2E8D1C-2D53-1CA8-0F06-450636DF7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08" y="1970452"/>
                <a:ext cx="6773056" cy="16440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B5D5D4-0E13-2349-5113-A9FC3F35E5D2}"/>
                  </a:ext>
                </a:extLst>
              </p:cNvPr>
              <p:cNvSpPr txBox="1"/>
              <p:nvPr/>
            </p:nvSpPr>
            <p:spPr>
              <a:xfrm>
                <a:off x="158116" y="4929428"/>
                <a:ext cx="8066488" cy="9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CTSE is exact in the limit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dirty="0"/>
                  <a:t> 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 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en-US" sz="2000" dirty="0"/>
                  <a:t> and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)=1</m:t>
                        </m:r>
                      </m:e>
                    </m:func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B5D5D4-0E13-2349-5113-A9FC3F35E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16" y="4929428"/>
                <a:ext cx="8066488" cy="970394"/>
              </a:xfrm>
              <a:prstGeom prst="rect">
                <a:avLst/>
              </a:prstGeom>
              <a:blipFill>
                <a:blip r:embed="rId4"/>
                <a:stretch>
                  <a:fillRect l="-786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0414AB4-4D06-9A52-3DB6-C3ECFDB7F89C}"/>
              </a:ext>
            </a:extLst>
          </p:cNvPr>
          <p:cNvSpPr txBox="1"/>
          <p:nvPr/>
        </p:nvSpPr>
        <p:spPr>
          <a:xfrm>
            <a:off x="7180289" y="18387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60598A-F72C-A828-D71B-757C9466EB0D}"/>
                  </a:ext>
                </a:extLst>
              </p:cNvPr>
              <p:cNvSpPr txBox="1"/>
              <p:nvPr/>
            </p:nvSpPr>
            <p:spPr>
              <a:xfrm>
                <a:off x="447208" y="3325006"/>
                <a:ext cx="6028543" cy="1301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𝐼𝑚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𝑖h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60598A-F72C-A828-D71B-757C9466E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08" y="3325006"/>
                <a:ext cx="6028543" cy="1301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3FDBC1-265B-61F6-E304-E7254BC1156E}"/>
                  </a:ext>
                </a:extLst>
              </p:cNvPr>
              <p:cNvSpPr txBox="1"/>
              <p:nvPr/>
            </p:nvSpPr>
            <p:spPr>
              <a:xfrm>
                <a:off x="8178790" y="4744762"/>
                <a:ext cx="2749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3FDBC1-265B-61F6-E304-E7254BC11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790" y="4744762"/>
                <a:ext cx="2749099" cy="369332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>
            <a:extLst>
              <a:ext uri="{FF2B5EF4-FFF2-40B4-BE49-F238E27FC236}">
                <a16:creationId xmlns:a16="http://schemas.microsoft.com/office/drawing/2014/main" id="{426A5F11-2671-C33F-E1AE-D4CFC545ED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17106" y="1399935"/>
            <a:ext cx="4458339" cy="334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49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F1172-65F4-DD0D-3C7E-334D0647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CTSE using 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04009-918D-3531-18DC-8BC0F7001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28" y="1371927"/>
            <a:ext cx="11274552" cy="776097"/>
          </a:xfrm>
        </p:spPr>
        <p:txBody>
          <a:bodyPr>
            <a:normAutofit/>
          </a:bodyPr>
          <a:lstStyle/>
          <a:p>
            <a:r>
              <a:rPr lang="en-US" dirty="0"/>
              <a:t>CTSE can be employed with Excel  - although somewhat cumbersome and only with single precision accuracy. In all cases, complex functions must be used.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A4A27-3825-0D46-488D-E8E3AEBF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13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DEAF8-1DB5-AF78-B617-DD067B820BD8}"/>
              </a:ext>
            </a:extLst>
          </p:cNvPr>
          <p:cNvSpPr/>
          <p:nvPr/>
        </p:nvSpPr>
        <p:spPr>
          <a:xfrm>
            <a:off x="1823634" y="6312976"/>
            <a:ext cx="8772041" cy="475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E5AF7A93-22A1-267E-12F5-C19EDB4211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8035080"/>
                  </p:ext>
                </p:extLst>
              </p:nvPr>
            </p:nvGraphicFramePr>
            <p:xfrm>
              <a:off x="1804485" y="2247367"/>
              <a:ext cx="8670922" cy="445008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067404">
                      <a:extLst>
                        <a:ext uri="{9D8B030D-6E8A-4147-A177-3AD203B41FA5}">
                          <a16:colId xmlns:a16="http://schemas.microsoft.com/office/drawing/2014/main" val="1969487539"/>
                        </a:ext>
                      </a:extLst>
                    </a:gridCol>
                    <a:gridCol w="5603518">
                      <a:extLst>
                        <a:ext uri="{9D8B030D-6E8A-4147-A177-3AD203B41FA5}">
                          <a16:colId xmlns:a16="http://schemas.microsoft.com/office/drawing/2014/main" val="933490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Result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27667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Complex(</a:t>
                          </a:r>
                          <a:r>
                            <a:rPr lang="en-US" dirty="0" err="1"/>
                            <a:t>a,b</a:t>
                          </a:r>
                          <a:r>
                            <a:rPr lang="en-US" dirty="0"/>
                            <a:t>) or “</a:t>
                          </a:r>
                          <a:r>
                            <a:rPr lang="en-US" dirty="0" err="1"/>
                            <a:t>a+bi</a:t>
                          </a:r>
                          <a:r>
                            <a:rPr lang="en-US" dirty="0"/>
                            <a:t>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3504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Imreal</a:t>
                          </a:r>
                          <a:r>
                            <a:rPr lang="en-US" dirty="0"/>
                            <a:t>(complex(</a:t>
                          </a:r>
                          <a:r>
                            <a:rPr lang="en-US" dirty="0" err="1"/>
                            <a:t>a,b</a:t>
                          </a:r>
                          <a:r>
                            <a:rPr lang="en-US" dirty="0"/>
                            <a:t>))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69968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Imaginary(complex(</a:t>
                          </a:r>
                          <a:r>
                            <a:rPr lang="en-US" dirty="0" err="1"/>
                            <a:t>a,b</a:t>
                          </a:r>
                          <a:r>
                            <a:rPr lang="en-US" dirty="0"/>
                            <a:t>))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61012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Imsum</a:t>
                          </a:r>
                          <a:r>
                            <a:rPr lang="en-US" dirty="0"/>
                            <a:t>(c1,c2,…)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of 2 or more complex numbers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+…)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7081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Imsub</a:t>
                          </a:r>
                          <a:r>
                            <a:rPr lang="en-US" dirty="0"/>
                            <a:t>(c1,c2)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Subtraction of 2 complex numbers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28683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Improduct</a:t>
                          </a:r>
                          <a:r>
                            <a:rPr lang="en-US" dirty="0"/>
                            <a:t>(c1,c2,…)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Multiplication of 2 or more complex numbers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0593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Imdiv</a:t>
                          </a:r>
                          <a:r>
                            <a:rPr lang="en-US" dirty="0"/>
                            <a:t>(c1,c2)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Complex division of 2 complex numbers,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2946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Imsin</a:t>
                          </a:r>
                          <a:r>
                            <a:rPr lang="en-US" dirty="0"/>
                            <a:t>(c1)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Sine of a complex number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86532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Imcos</a:t>
                          </a:r>
                          <a:r>
                            <a:rPr lang="en-US" dirty="0"/>
                            <a:t>(c1)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Cosine of a complex number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01770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Imexp</a:t>
                          </a:r>
                          <a:r>
                            <a:rPr lang="en-US" dirty="0"/>
                            <a:t>(c1)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Exponential of a complex number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3247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Imln</a:t>
                          </a:r>
                          <a:r>
                            <a:rPr lang="en-US" dirty="0"/>
                            <a:t>(c1)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Natural log of a complex number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3687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E5AF7A93-22A1-267E-12F5-C19EDB4211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8035080"/>
                  </p:ext>
                </p:extLst>
              </p:nvPr>
            </p:nvGraphicFramePr>
            <p:xfrm>
              <a:off x="1804485" y="2247367"/>
              <a:ext cx="8670922" cy="445008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067404">
                      <a:extLst>
                        <a:ext uri="{9D8B030D-6E8A-4147-A177-3AD203B41FA5}">
                          <a16:colId xmlns:a16="http://schemas.microsoft.com/office/drawing/2014/main" val="1969487539"/>
                        </a:ext>
                      </a:extLst>
                    </a:gridCol>
                    <a:gridCol w="5603518">
                      <a:extLst>
                        <a:ext uri="{9D8B030D-6E8A-4147-A177-3AD203B41FA5}">
                          <a16:colId xmlns:a16="http://schemas.microsoft.com/office/drawing/2014/main" val="933490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Result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27667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Complex(</a:t>
                          </a:r>
                          <a:r>
                            <a:rPr lang="en-US" dirty="0" err="1"/>
                            <a:t>a,b</a:t>
                          </a:r>
                          <a:r>
                            <a:rPr lang="en-US" dirty="0"/>
                            <a:t>) or “</a:t>
                          </a:r>
                          <a:r>
                            <a:rPr lang="en-US" dirty="0" err="1"/>
                            <a:t>a+bi</a:t>
                          </a:r>
                          <a:r>
                            <a:rPr lang="en-US" dirty="0"/>
                            <a:t>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2" t="-103333" r="-454" b="-10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3504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Imreal</a:t>
                          </a:r>
                          <a:r>
                            <a:rPr lang="en-US" dirty="0"/>
                            <a:t>(complex(</a:t>
                          </a:r>
                          <a:r>
                            <a:rPr lang="en-US" dirty="0" err="1"/>
                            <a:t>a,b</a:t>
                          </a:r>
                          <a:r>
                            <a:rPr lang="en-US" dirty="0"/>
                            <a:t>))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2" t="-210345" r="-454" b="-9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69968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Imaginary(complex(</a:t>
                          </a:r>
                          <a:r>
                            <a:rPr lang="en-US" dirty="0" err="1"/>
                            <a:t>a,b</a:t>
                          </a:r>
                          <a:r>
                            <a:rPr lang="en-US" dirty="0"/>
                            <a:t>))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2" t="-310345" r="-454" b="-8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61012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Imsum</a:t>
                          </a:r>
                          <a:r>
                            <a:rPr lang="en-US" dirty="0"/>
                            <a:t>(c1,c2,…)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2" t="-396667" r="-454" b="-7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7081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Imsub</a:t>
                          </a:r>
                          <a:r>
                            <a:rPr lang="en-US" dirty="0"/>
                            <a:t>(c1,c2)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2" t="-513793" r="-454" b="-6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28683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Improduct</a:t>
                          </a:r>
                          <a:r>
                            <a:rPr lang="en-US" dirty="0"/>
                            <a:t>(c1,c2,…)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2" t="-613793" r="-454" b="-5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593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Imdiv</a:t>
                          </a:r>
                          <a:r>
                            <a:rPr lang="en-US" dirty="0"/>
                            <a:t>(c1,c2)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2" t="-690000" r="-454" b="-4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2946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Imsin</a:t>
                          </a:r>
                          <a:r>
                            <a:rPr lang="en-US" dirty="0"/>
                            <a:t>(c1)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2" t="-817241" r="-454" b="-3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86532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Imcos</a:t>
                          </a:r>
                          <a:r>
                            <a:rPr lang="en-US" dirty="0"/>
                            <a:t>(c1)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2" t="-917241" r="-454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01770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Imexp</a:t>
                          </a:r>
                          <a:r>
                            <a:rPr lang="en-US" dirty="0"/>
                            <a:t>(c1)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2" t="-983333" r="-454" b="-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03247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Imln</a:t>
                          </a:r>
                          <a:r>
                            <a:rPr lang="en-US" dirty="0"/>
                            <a:t>(c1)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2" t="-1120690" r="-454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3687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60524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F1172-65F4-DD0D-3C7E-334D0647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CTSE examples using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04009-918D-3531-18DC-8BC0F7001D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628" y="1408089"/>
                <a:ext cx="11274552" cy="7760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Several examples are shown below. In all cases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=1.5+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𝑖h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dirty="0"/>
                  <a:t>, that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=1.5+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located in cell A1.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04009-918D-3531-18DC-8BC0F7001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628" y="1408089"/>
                <a:ext cx="11274552" cy="776097"/>
              </a:xfrm>
              <a:blipFill>
                <a:blip r:embed="rId2"/>
                <a:stretch>
                  <a:fillRect l="-787" t="-9677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A4A27-3825-0D46-488D-E8E3AEBF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5AF7A93-22A1-267E-12F5-C19EDB421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504896"/>
              </p:ext>
            </p:extLst>
          </p:nvPr>
        </p:nvGraphicFramePr>
        <p:xfrm>
          <a:off x="1990462" y="2392015"/>
          <a:ext cx="8274582" cy="33375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84823">
                  <a:extLst>
                    <a:ext uri="{9D8B030D-6E8A-4147-A177-3AD203B41FA5}">
                      <a16:colId xmlns:a16="http://schemas.microsoft.com/office/drawing/2014/main" val="1969487539"/>
                    </a:ext>
                  </a:extLst>
                </a:gridCol>
                <a:gridCol w="3291103">
                  <a:extLst>
                    <a:ext uri="{9D8B030D-6E8A-4147-A177-3AD203B41FA5}">
                      <a16:colId xmlns:a16="http://schemas.microsoft.com/office/drawing/2014/main" val="93349045"/>
                    </a:ext>
                  </a:extLst>
                </a:gridCol>
                <a:gridCol w="1769238">
                  <a:extLst>
                    <a:ext uri="{9D8B030D-6E8A-4147-A177-3AD203B41FA5}">
                      <a16:colId xmlns:a16="http://schemas.microsoft.com/office/drawing/2014/main" val="881188384"/>
                    </a:ext>
                  </a:extLst>
                </a:gridCol>
                <a:gridCol w="1629418">
                  <a:extLst>
                    <a:ext uri="{9D8B030D-6E8A-4147-A177-3AD203B41FA5}">
                      <a16:colId xmlns:a16="http://schemas.microsoft.com/office/drawing/2014/main" val="2631648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Excel 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dfdx</a:t>
                      </a:r>
                      <a:r>
                        <a:rPr lang="en-US" dirty="0"/>
                        <a:t>-CTSE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dfdx</a:t>
                      </a:r>
                      <a:r>
                        <a:rPr lang="en-US" dirty="0"/>
                        <a:t>-exact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766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X^2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 </a:t>
                      </a:r>
                      <a:r>
                        <a:rPr lang="en-US" dirty="0" err="1"/>
                        <a:t>Improduct</a:t>
                      </a:r>
                      <a:r>
                        <a:rPr lang="en-US" dirty="0"/>
                        <a:t>(A1,A1)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1350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X^3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= </a:t>
                      </a:r>
                      <a:r>
                        <a:rPr lang="en-US" dirty="0" err="1"/>
                        <a:t>Improduct</a:t>
                      </a:r>
                      <a:r>
                        <a:rPr lang="en-US" dirty="0"/>
                        <a:t>(A1,A1,A1)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6996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Sin(x)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 </a:t>
                      </a:r>
                      <a:r>
                        <a:rPr lang="en-US" dirty="0" err="1"/>
                        <a:t>Imsin</a:t>
                      </a:r>
                      <a:r>
                        <a:rPr lang="en-US" dirty="0"/>
                        <a:t>(A1)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6101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Cos(x)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 </a:t>
                      </a:r>
                      <a:r>
                        <a:rPr lang="en-US" dirty="0" err="1"/>
                        <a:t>Imcos</a:t>
                      </a:r>
                      <a:r>
                        <a:rPr lang="en-US" dirty="0"/>
                        <a:t>(A1)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-0.9975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-0.9975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7081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 </a:t>
                      </a:r>
                      <a:r>
                        <a:rPr lang="en-US" dirty="0" err="1"/>
                        <a:t>Imexp</a:t>
                      </a:r>
                      <a:r>
                        <a:rPr lang="en-US" dirty="0"/>
                        <a:t>(A1)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2868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ln(x)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 </a:t>
                      </a:r>
                      <a:r>
                        <a:rPr lang="en-US" dirty="0" err="1"/>
                        <a:t>Imln</a:t>
                      </a:r>
                      <a:r>
                        <a:rPr lang="en-US" dirty="0"/>
                        <a:t>(A1)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059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 exp(x)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 </a:t>
                      </a:r>
                      <a:r>
                        <a:rPr lang="en-US" dirty="0" err="1"/>
                        <a:t>Improduct</a:t>
                      </a:r>
                      <a:r>
                        <a:rPr lang="en-US" dirty="0"/>
                        <a:t>(A1,Imexp(a1))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11.2042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11.2042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2946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Sin(x^2)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 </a:t>
                      </a:r>
                      <a:r>
                        <a:rPr lang="en-US" dirty="0" err="1"/>
                        <a:t>Imsin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Improduct</a:t>
                      </a:r>
                      <a:r>
                        <a:rPr lang="en-US" dirty="0"/>
                        <a:t>(A1,A1))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-1.8845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-1.8845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865328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E10E8DC-4CD1-7705-64E1-91382E9906D9}"/>
              </a:ext>
            </a:extLst>
          </p:cNvPr>
          <p:cNvSpPr txBox="1"/>
          <p:nvPr/>
        </p:nvSpPr>
        <p:spPr>
          <a:xfrm rot="16200000">
            <a:off x="293738" y="3600772"/>
            <a:ext cx="236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Simulated Spreadsheet</a:t>
            </a:r>
          </a:p>
        </p:txBody>
      </p:sp>
    </p:spTree>
    <p:extLst>
      <p:ext uri="{BB962C8B-B14F-4D97-AF65-F5344CB8AC3E}">
        <p14:creationId xmlns:p14="http://schemas.microsoft.com/office/powerpoint/2010/main" val="3383333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2B882F-051E-48A0-16E1-CA3CFAA9FEB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Step size study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2B882F-051E-48A0-16E1-CA3CFAA9FE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411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8A6953-8F21-D801-07B9-2889AE95F0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12232"/>
                <a:ext cx="11274552" cy="1491405"/>
              </a:xfrm>
            </p:spPr>
            <p:txBody>
              <a:bodyPr/>
              <a:lstStyle/>
              <a:p>
                <a:r>
                  <a:rPr lang="en-US" dirty="0"/>
                  <a:t>CTSE converges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produces machine precision results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FD converges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with increasing error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b="0" dirty="0"/>
                  <a:t> due to subtractive error.</a:t>
                </a:r>
              </a:p>
              <a:p>
                <a:r>
                  <a:rPr lang="en-US" dirty="0"/>
                  <a:t>CD converges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with increasing error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due to subtractive error.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8A6953-8F21-D801-07B9-2889AE95F0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12232"/>
                <a:ext cx="11274552" cy="1491405"/>
              </a:xfrm>
              <a:blipFill>
                <a:blip r:embed="rId3"/>
                <a:stretch>
                  <a:fillRect l="-788" t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D8C66-C31F-E93F-6840-9604C5671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75CECD-7368-ADDA-C4BC-A3C3A08B4D7C}"/>
                  </a:ext>
                </a:extLst>
              </p:cNvPr>
              <p:cNvSpPr txBox="1"/>
              <p:nvPr/>
            </p:nvSpPr>
            <p:spPr>
              <a:xfrm>
                <a:off x="7338946" y="3334315"/>
                <a:ext cx="3514110" cy="1468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CTSE: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Forward: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sz="2000" b="0" dirty="0"/>
              </a:p>
              <a:p>
                <a:r>
                  <a:rPr lang="en-US" sz="2000" dirty="0"/>
                  <a:t>Central: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75CECD-7368-ADDA-C4BC-A3C3A08B4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946" y="3334315"/>
                <a:ext cx="3514110" cy="1468479"/>
              </a:xfrm>
              <a:prstGeom prst="rect">
                <a:avLst/>
              </a:prstGeom>
              <a:blipFill>
                <a:blip r:embed="rId6"/>
                <a:stretch>
                  <a:fillRect l="-1910" b="-1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06BCFD-CE14-1841-2F4C-FD9792A7B5A0}"/>
                  </a:ext>
                </a:extLst>
              </p:cNvPr>
              <p:cNvSpPr txBox="1"/>
              <p:nvPr/>
            </p:nvSpPr>
            <p:spPr>
              <a:xfrm>
                <a:off x="6774569" y="5078987"/>
                <a:ext cx="508075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How small can we make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for CTSE?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a double precision system,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can be as small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−307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06BCFD-CE14-1841-2F4C-FD9792A7B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569" y="5078987"/>
                <a:ext cx="5080756" cy="1015663"/>
              </a:xfrm>
              <a:prstGeom prst="rect">
                <a:avLst/>
              </a:prstGeom>
              <a:blipFill>
                <a:blip r:embed="rId7"/>
                <a:stretch>
                  <a:fillRect l="-1247" t="-2439" r="-499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phic 12">
            <a:extLst>
              <a:ext uri="{FF2B5EF4-FFF2-40B4-BE49-F238E27FC236}">
                <a16:creationId xmlns:a16="http://schemas.microsoft.com/office/drawing/2014/main" id="{262B3D18-41A5-6ED9-3F64-509E8B7DC2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5800" y="2821071"/>
            <a:ext cx="5816496" cy="32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7BE3-7907-8BF4-E7FA-88892111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size study – numerical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A60E1-69B2-38D9-0D9A-E7B3AF4A2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04257"/>
            <a:ext cx="11274552" cy="1098889"/>
          </a:xfrm>
        </p:spPr>
        <p:txBody>
          <a:bodyPr>
            <a:noAutofit/>
          </a:bodyPr>
          <a:lstStyle/>
          <a:p>
            <a:r>
              <a:rPr lang="en-US" dirty="0"/>
              <a:t>A similar behavior will be seen for more complicated algorithms; however, CTSE will not always provide machine precision accuracy– </a:t>
            </a:r>
            <a:r>
              <a:rPr lang="en-US" i="1" dirty="0"/>
              <a:t>the accuracy is dependent upon the algorithm in which it is deployed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0EAF9-E421-7F1A-D6B0-336A0FBC3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7E3112-6744-3986-4A03-28F7B822A646}"/>
                  </a:ext>
                </a:extLst>
              </p:cNvPr>
              <p:cNvSpPr txBox="1"/>
              <p:nvPr/>
            </p:nvSpPr>
            <p:spPr>
              <a:xfrm>
                <a:off x="7898835" y="3297339"/>
                <a:ext cx="3442996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How small can we make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for CTSE?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a double precision system,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can be as small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−307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7E3112-6744-3986-4A03-28F7B822A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835" y="3297339"/>
                <a:ext cx="3442996" cy="1631216"/>
              </a:xfrm>
              <a:prstGeom prst="rect">
                <a:avLst/>
              </a:prstGeom>
              <a:blipFill>
                <a:blip r:embed="rId2"/>
                <a:stretch>
                  <a:fillRect l="-2206" t="-2326" r="-2206" b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BD28791F-12D1-11F8-8813-C4771828F750}"/>
              </a:ext>
            </a:extLst>
          </p:cNvPr>
          <p:cNvSpPr/>
          <p:nvPr/>
        </p:nvSpPr>
        <p:spPr>
          <a:xfrm>
            <a:off x="1823634" y="6312976"/>
            <a:ext cx="8772041" cy="475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6F4EED-55F8-B234-867B-83B168DB51BF}"/>
                  </a:ext>
                </a:extLst>
              </p:cNvPr>
              <p:cNvSpPr txBox="1"/>
              <p:nvPr/>
            </p:nvSpPr>
            <p:spPr>
              <a:xfrm>
                <a:off x="1892982" y="2646017"/>
                <a:ext cx="5543337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limLoc m:val="undOv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𝑐𝑥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6F4EED-55F8-B234-867B-83B168DB5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982" y="2646017"/>
                <a:ext cx="5543337" cy="506870"/>
              </a:xfrm>
              <a:prstGeom prst="rect">
                <a:avLst/>
              </a:prstGeom>
              <a:blipFill>
                <a:blip r:embed="rId3"/>
                <a:stretch>
                  <a:fillRect t="-87805" b="-14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Graphic 15">
            <a:extLst>
              <a:ext uri="{FF2B5EF4-FFF2-40B4-BE49-F238E27FC236}">
                <a16:creationId xmlns:a16="http://schemas.microsoft.com/office/drawing/2014/main" id="{840CC7D3-FD58-4F31-5B3E-71E84B3BB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6456" y="3120058"/>
            <a:ext cx="5999679" cy="3428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54757C-3E36-0C18-3AE2-EE700BBDC911}"/>
                  </a:ext>
                </a:extLst>
              </p:cNvPr>
              <p:cNvSpPr txBox="1"/>
              <p:nvPr/>
            </p:nvSpPr>
            <p:spPr>
              <a:xfrm>
                <a:off x="3397492" y="6345805"/>
                <a:ext cx="2858790" cy="4090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1400" dirty="0"/>
                  <a:t> using Simpson’s rule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54757C-3E36-0C18-3AE2-EE700BBDC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492" y="6345805"/>
                <a:ext cx="2858790" cy="409086"/>
              </a:xfrm>
              <a:prstGeom prst="rect">
                <a:avLst/>
              </a:prstGeom>
              <a:blipFill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504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6CAFE-0ABD-2F6F-1A31-54FD86EE3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evaluation of special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FE84E-A28E-E47F-88F0-EF94B0CFF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8" y="1364925"/>
            <a:ext cx="11274552" cy="1510442"/>
          </a:xfrm>
        </p:spPr>
        <p:txBody>
          <a:bodyPr/>
          <a:lstStyle/>
          <a:p>
            <a:r>
              <a:rPr lang="en-US" dirty="0"/>
              <a:t>CTSE can be easily used to numerically compute the derivative of special functions such as the Error and complementary Error functions (Erf, </a:t>
            </a:r>
            <a:r>
              <a:rPr lang="en-US" dirty="0" err="1"/>
              <a:t>Erfc</a:t>
            </a:r>
            <a:r>
              <a:rPr lang="en-US" dirty="0"/>
              <a:t>), Gamma function, Beta function, inverse trigonometric functions, elliptic integrals, and many others as long as they have complex variable versions.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F6F5E-1E0B-8E29-ED11-8527E71CB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5C1189-3E09-7927-0EFA-E897644C791D}"/>
                  </a:ext>
                </a:extLst>
              </p:cNvPr>
              <p:cNvSpPr txBox="1"/>
              <p:nvPr/>
            </p:nvSpPr>
            <p:spPr>
              <a:xfrm>
                <a:off x="1618488" y="5749166"/>
                <a:ext cx="3715512" cy="541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Re and Im plots of Gamma(x+ih) alongside their analytical counterparts.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5C1189-3E09-7927-0EFA-E897644C7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488" y="5749166"/>
                <a:ext cx="3715512" cy="541623"/>
              </a:xfrm>
              <a:prstGeom prst="rect">
                <a:avLst/>
              </a:prstGeom>
              <a:blipFill>
                <a:blip r:embed="rId2"/>
                <a:stretch>
                  <a:fillRect t="-2247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AEA18D-3DBF-9787-A70D-DC15A51EFEB1}"/>
                  </a:ext>
                </a:extLst>
              </p:cNvPr>
              <p:cNvSpPr txBox="1"/>
              <p:nvPr/>
            </p:nvSpPr>
            <p:spPr>
              <a:xfrm>
                <a:off x="6898782" y="5819571"/>
                <a:ext cx="3593451" cy="541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Re and Im plots of Erf(x+ih) alongside their analytical counterparts.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AEA18D-3DBF-9787-A70D-DC15A51EF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782" y="5819571"/>
                <a:ext cx="3593451" cy="541623"/>
              </a:xfrm>
              <a:prstGeom prst="rect">
                <a:avLst/>
              </a:prstGeom>
              <a:blipFill>
                <a:blip r:embed="rId3"/>
                <a:stretch>
                  <a:fillRect t="-2247" r="-1188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>
            <a:extLst>
              <a:ext uri="{FF2B5EF4-FFF2-40B4-BE49-F238E27FC236}">
                <a16:creationId xmlns:a16="http://schemas.microsoft.com/office/drawing/2014/main" id="{50277D5C-B3C1-4059-C1A3-A61F88FDE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7280" y="2770922"/>
            <a:ext cx="4017928" cy="301671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CCA316A-3C1F-35E6-A324-45626579E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4305" y="2875367"/>
            <a:ext cx="4017928" cy="301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10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4CE33-9350-1A4D-21D5-B19299D0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Simpson’s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7B77-D1CA-20D3-D39E-DB415EBEA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56" y="1387089"/>
            <a:ext cx="11274552" cy="7496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Let’s study the behavior of CTSE to calculate the derivative the parameters of an integral using Simpson’s rule.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7C0AA-989F-1C0E-4BB0-0C494BBE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D2EA91-920E-FF53-244D-86E073220932}"/>
                  </a:ext>
                </a:extLst>
              </p:cNvPr>
              <p:cNvSpPr txBox="1"/>
              <p:nvPr/>
            </p:nvSpPr>
            <p:spPr>
              <a:xfrm>
                <a:off x="1083937" y="3254943"/>
                <a:ext cx="10021078" cy="542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To calculate: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𝑑𝐼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2000" dirty="0"/>
                  <a:t>, replace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𝑖h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within Simpson’s rule.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D2EA91-920E-FF53-244D-86E073220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937" y="3254943"/>
                <a:ext cx="10021078" cy="542969"/>
              </a:xfrm>
              <a:prstGeom prst="rect">
                <a:avLst/>
              </a:prstGeom>
              <a:blipFill>
                <a:blip r:embed="rId2"/>
                <a:stretch>
                  <a:fillRect l="-669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8E667C-DB23-9EA4-0C30-53A4A44D51A6}"/>
                  </a:ext>
                </a:extLst>
              </p:cNvPr>
              <p:cNvSpPr txBox="1"/>
              <p:nvPr/>
            </p:nvSpPr>
            <p:spPr>
              <a:xfrm>
                <a:off x="382556" y="3846999"/>
                <a:ext cx="11426891" cy="1203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𝑖h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d>
                                        <m:dPr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𝑖h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𝑖h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8E667C-DB23-9EA4-0C30-53A4A44D5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56" y="3846999"/>
                <a:ext cx="11426891" cy="1203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E9FDE894-D319-D629-B8A7-E0112079CA9A}"/>
              </a:ext>
            </a:extLst>
          </p:cNvPr>
          <p:cNvSpPr/>
          <p:nvPr/>
        </p:nvSpPr>
        <p:spPr>
          <a:xfrm>
            <a:off x="2036618" y="6270914"/>
            <a:ext cx="7995805" cy="545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4E2256-0777-2DBB-4A97-165235CEB50C}"/>
                  </a:ext>
                </a:extLst>
              </p:cNvPr>
              <p:cNvSpPr txBox="1"/>
              <p:nvPr/>
            </p:nvSpPr>
            <p:spPr>
              <a:xfrm>
                <a:off x="4232915" y="4947211"/>
                <a:ext cx="2932147" cy="172790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Then,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𝐼𝑚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4E2256-0777-2DBB-4A97-165235CEB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915" y="4947211"/>
                <a:ext cx="2932147" cy="1727909"/>
              </a:xfrm>
              <a:prstGeom prst="rect">
                <a:avLst/>
              </a:prstGeom>
              <a:blipFill>
                <a:blip r:embed="rId6"/>
                <a:stretch>
                  <a:fillRect t="-217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88AB98A4-ED87-3B9D-5006-E9774E4418FF}"/>
              </a:ext>
            </a:extLst>
          </p:cNvPr>
          <p:cNvGrpSpPr/>
          <p:nvPr/>
        </p:nvGrpSpPr>
        <p:grpSpPr>
          <a:xfrm>
            <a:off x="1366933" y="2038719"/>
            <a:ext cx="9322727" cy="1069400"/>
            <a:chOff x="1366933" y="1893020"/>
            <a:chExt cx="9322727" cy="1069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CE08054-4743-847D-390D-061E6F4CA891}"/>
                    </a:ext>
                  </a:extLst>
                </p:cNvPr>
                <p:cNvSpPr txBox="1"/>
                <p:nvPr/>
              </p:nvSpPr>
              <p:spPr>
                <a:xfrm>
                  <a:off x="1366933" y="2029792"/>
                  <a:ext cx="9322727" cy="932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≈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+2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CE08054-4743-847D-390D-061E6F4CA8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6933" y="2029792"/>
                  <a:ext cx="9322727" cy="93262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1DD46F-270C-42C6-739E-44A9EB70E2BC}"/>
                </a:ext>
              </a:extLst>
            </p:cNvPr>
            <p:cNvSpPr txBox="1"/>
            <p:nvPr/>
          </p:nvSpPr>
          <p:spPr>
            <a:xfrm>
              <a:off x="4118160" y="1893020"/>
              <a:ext cx="3161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Simpson’s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1694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64CE33-9350-1A4D-21D5-B19299D067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Application: Simpson’s rule,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𝒅𝑰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𝒅𝒃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64CE33-9350-1A4D-21D5-B19299D067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411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7C0AA-989F-1C0E-4BB0-0C494BBE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E08054-4743-847D-390D-061E6F4CA891}"/>
                  </a:ext>
                </a:extLst>
              </p:cNvPr>
              <p:cNvSpPr txBox="1"/>
              <p:nvPr/>
            </p:nvSpPr>
            <p:spPr>
              <a:xfrm>
                <a:off x="1366933" y="1621670"/>
                <a:ext cx="932272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E08054-4743-847D-390D-061E6F4CA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933" y="1621670"/>
                <a:ext cx="9322727" cy="9326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D2EA91-920E-FF53-244D-86E073220932}"/>
                  </a:ext>
                </a:extLst>
              </p:cNvPr>
              <p:cNvSpPr txBox="1"/>
              <p:nvPr/>
            </p:nvSpPr>
            <p:spPr>
              <a:xfrm>
                <a:off x="1083937" y="2820503"/>
                <a:ext cx="10021078" cy="542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To calculate: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𝑑𝐼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𝑑𝑏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2000" dirty="0"/>
                  <a:t>, replace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𝑖h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within Simpson’s rule.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D2EA91-920E-FF53-244D-86E073220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937" y="2820503"/>
                <a:ext cx="10021078" cy="542969"/>
              </a:xfrm>
              <a:prstGeom prst="rect">
                <a:avLst/>
              </a:prstGeom>
              <a:blipFill>
                <a:blip r:embed="rId4"/>
                <a:stretch>
                  <a:fillRect l="-633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8E667C-DB23-9EA4-0C30-53A4A44D51A6}"/>
                  </a:ext>
                </a:extLst>
              </p:cNvPr>
              <p:cNvSpPr txBox="1"/>
              <p:nvPr/>
            </p:nvSpPr>
            <p:spPr>
              <a:xfrm>
                <a:off x="382556" y="3645519"/>
                <a:ext cx="11426891" cy="1203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𝑖h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𝑖h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𝑖h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8E667C-DB23-9EA4-0C30-53A4A44D5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56" y="3645519"/>
                <a:ext cx="11426891" cy="12032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4E2256-0777-2DBB-4A97-165235CEB50C}"/>
                  </a:ext>
                </a:extLst>
              </p:cNvPr>
              <p:cNvSpPr txBox="1"/>
              <p:nvPr/>
            </p:nvSpPr>
            <p:spPr>
              <a:xfrm>
                <a:off x="4232915" y="4947211"/>
                <a:ext cx="2932147" cy="172790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Then,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𝑑𝑏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𝐼𝑚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4E2256-0777-2DBB-4A97-165235CEB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915" y="4947211"/>
                <a:ext cx="2932147" cy="1727909"/>
              </a:xfrm>
              <a:prstGeom prst="rect">
                <a:avLst/>
              </a:prstGeom>
              <a:blipFill>
                <a:blip r:embed="rId6"/>
                <a:stretch>
                  <a:fillRect t="-217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4F574A9-1E53-91AB-BF99-E14A99871879}"/>
              </a:ext>
            </a:extLst>
          </p:cNvPr>
          <p:cNvSpPr txBox="1"/>
          <p:nvPr/>
        </p:nvSpPr>
        <p:spPr>
          <a:xfrm>
            <a:off x="3921070" y="1303902"/>
            <a:ext cx="316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Simpson’s Rule</a:t>
            </a:r>
          </a:p>
        </p:txBody>
      </p:sp>
    </p:spTree>
    <p:extLst>
      <p:ext uri="{BB962C8B-B14F-4D97-AF65-F5344CB8AC3E}">
        <p14:creationId xmlns:p14="http://schemas.microsoft.com/office/powerpoint/2010/main" val="331204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D837C-6342-3781-BDDE-45C60D1E0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Taylor Series Expansion (CTSE)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E850-77C1-2B0A-ACBD-4B0A442D4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12539"/>
            <a:ext cx="11274552" cy="914400"/>
          </a:xfrm>
        </p:spPr>
        <p:txBody>
          <a:bodyPr/>
          <a:lstStyle/>
          <a:p>
            <a:r>
              <a:rPr lang="en-US" dirty="0"/>
              <a:t>Complex variables can be used to compute accurate first order sensitivities. The derivation starts from the classical Taylor series expansion shown below.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B1CD6-D02B-C8C9-F222-3AEEA65D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FCF92E-CF59-649C-5717-12C5EB2DD3D4}"/>
                  </a:ext>
                </a:extLst>
              </p:cNvPr>
              <p:cNvSpPr txBox="1"/>
              <p:nvPr/>
            </p:nvSpPr>
            <p:spPr>
              <a:xfrm>
                <a:off x="685800" y="2263444"/>
                <a:ext cx="10896600" cy="1483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𝐻𝑂𝑇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is the step,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is 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’</a:t>
                </a:r>
                <a:r>
                  <a:rPr lang="en-US" sz="2000" dirty="0" err="1"/>
                  <a:t>th</a:t>
                </a:r>
                <a:r>
                  <a:rPr lang="en-US" sz="2000" dirty="0"/>
                  <a:t> derivative 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𝐻𝑂𝑇</m:t>
                    </m:r>
                  </m:oMath>
                </a14:m>
                <a:r>
                  <a:rPr lang="en-US" sz="2000" dirty="0"/>
                  <a:t> denotes the higher order terms.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FCF92E-CF59-649C-5717-12C5EB2DD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63444"/>
                <a:ext cx="10896600" cy="1483868"/>
              </a:xfrm>
              <a:prstGeom prst="rect">
                <a:avLst/>
              </a:prstGeom>
              <a:blipFill>
                <a:blip r:embed="rId2"/>
                <a:stretch>
                  <a:fillRect l="-616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B355BF-F9C8-5101-0758-51DA612441BA}"/>
                  </a:ext>
                </a:extLst>
              </p:cNvPr>
              <p:cNvSpPr txBox="1"/>
              <p:nvPr/>
            </p:nvSpPr>
            <p:spPr>
              <a:xfrm>
                <a:off x="819060" y="4408928"/>
                <a:ext cx="10088093" cy="1635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𝐻𝑂𝑇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𝑖h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𝐻𝑂𝑇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B355BF-F9C8-5101-0758-51DA61244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60" y="4408928"/>
                <a:ext cx="10088093" cy="16353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F82C84-06D2-26D5-63C1-7254301C4873}"/>
                  </a:ext>
                </a:extLst>
              </p:cNvPr>
              <p:cNvSpPr txBox="1"/>
              <p:nvPr/>
            </p:nvSpPr>
            <p:spPr>
              <a:xfrm>
                <a:off x="685800" y="4012644"/>
                <a:ext cx="97499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If we replace real variable step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by an imaginary step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𝑖h</m:t>
                    </m:r>
                  </m:oMath>
                </a14:m>
                <a:r>
                  <a:rPr lang="en-US" sz="2000" dirty="0"/>
                  <a:t>, we obtain the following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F82C84-06D2-26D5-63C1-7254301C4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012644"/>
                <a:ext cx="9749970" cy="400110"/>
              </a:xfrm>
              <a:prstGeom prst="rect">
                <a:avLst/>
              </a:prstGeom>
              <a:blipFill>
                <a:blip r:embed="rId4"/>
                <a:stretch>
                  <a:fillRect l="-688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124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64CE33-9350-1A4D-21D5-B19299D067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Application: Simpson’s rule,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𝒅𝑰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𝒅𝒄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64CE33-9350-1A4D-21D5-B19299D067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411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7C0AA-989F-1C0E-4BB0-0C494BBE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E08054-4743-847D-390D-061E6F4CA891}"/>
                  </a:ext>
                </a:extLst>
              </p:cNvPr>
              <p:cNvSpPr txBox="1"/>
              <p:nvPr/>
            </p:nvSpPr>
            <p:spPr>
              <a:xfrm>
                <a:off x="1366933" y="1621670"/>
                <a:ext cx="932272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E08054-4743-847D-390D-061E6F4CA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933" y="1621670"/>
                <a:ext cx="9322727" cy="9326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D2EA91-920E-FF53-244D-86E073220932}"/>
                  </a:ext>
                </a:extLst>
              </p:cNvPr>
              <p:cNvSpPr txBox="1"/>
              <p:nvPr/>
            </p:nvSpPr>
            <p:spPr>
              <a:xfrm>
                <a:off x="1083937" y="2820503"/>
                <a:ext cx="10021078" cy="542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To calculate: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𝑑𝐼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𝑑𝑐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𝐼𝑚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𝑖h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replace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𝑖h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within </a:t>
                </a:r>
                <a:r>
                  <a:rPr lang="en-US" sz="2000" dirty="0"/>
                  <a:t>Simpson’s rule.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D2EA91-920E-FF53-244D-86E073220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937" y="2820503"/>
                <a:ext cx="10021078" cy="542969"/>
              </a:xfrm>
              <a:prstGeom prst="rect">
                <a:avLst/>
              </a:prstGeom>
              <a:blipFill>
                <a:blip r:embed="rId4"/>
                <a:stretch>
                  <a:fillRect l="-633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8E667C-DB23-9EA4-0C30-53A4A44D51A6}"/>
                  </a:ext>
                </a:extLst>
              </p:cNvPr>
              <p:cNvSpPr txBox="1"/>
              <p:nvPr/>
            </p:nvSpPr>
            <p:spPr>
              <a:xfrm>
                <a:off x="382556" y="3645519"/>
                <a:ext cx="11426891" cy="1203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𝑖h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𝑖h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𝑖h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𝑖h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𝑖h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8E667C-DB23-9EA4-0C30-53A4A44D5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56" y="3645519"/>
                <a:ext cx="11426891" cy="12032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E9FDE894-D319-D629-B8A7-E0112079CA9A}"/>
              </a:ext>
            </a:extLst>
          </p:cNvPr>
          <p:cNvSpPr/>
          <p:nvPr/>
        </p:nvSpPr>
        <p:spPr>
          <a:xfrm>
            <a:off x="2036618" y="6270914"/>
            <a:ext cx="7995805" cy="545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4E2256-0777-2DBB-4A97-165235CEB50C}"/>
                  </a:ext>
                </a:extLst>
              </p:cNvPr>
              <p:cNvSpPr txBox="1"/>
              <p:nvPr/>
            </p:nvSpPr>
            <p:spPr>
              <a:xfrm>
                <a:off x="4232915" y="4947211"/>
                <a:ext cx="2932147" cy="172790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Then,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𝑖h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𝑑𝑐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𝐼𝑚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4E2256-0777-2DBB-4A97-165235CEB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915" y="4947211"/>
                <a:ext cx="2932147" cy="1727909"/>
              </a:xfrm>
              <a:prstGeom prst="rect">
                <a:avLst/>
              </a:prstGeom>
              <a:blipFill>
                <a:blip r:embed="rId6"/>
                <a:stretch>
                  <a:fillRect t="-217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4892EE4-AA2C-10F7-9C88-7D4E3A982FEF}"/>
              </a:ext>
            </a:extLst>
          </p:cNvPr>
          <p:cNvSpPr txBox="1"/>
          <p:nvPr/>
        </p:nvSpPr>
        <p:spPr>
          <a:xfrm>
            <a:off x="3921070" y="1303902"/>
            <a:ext cx="316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Simpson’s Rule</a:t>
            </a:r>
          </a:p>
        </p:txBody>
      </p:sp>
    </p:spTree>
    <p:extLst>
      <p:ext uri="{BB962C8B-B14F-4D97-AF65-F5344CB8AC3E}">
        <p14:creationId xmlns:p14="http://schemas.microsoft.com/office/powerpoint/2010/main" val="2664134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1DD3-36DA-F6B1-1621-10335412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Simpson’s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4EB4C-4C7C-74FC-BD9B-E90FFBD4F0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7048"/>
                <a:ext cx="11274552" cy="679642"/>
              </a:xfrm>
            </p:spPr>
            <p:txBody>
              <a:bodyPr/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𝑐𝑥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4EB4C-4C7C-74FC-BD9B-E90FFBD4F0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7048"/>
                <a:ext cx="11274552" cy="679642"/>
              </a:xfrm>
              <a:blipFill>
                <a:blip r:embed="rId2"/>
                <a:stretch>
                  <a:fillRect l="-787" t="-101852" b="-1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16302-BFAC-9BAC-2C04-72648565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27CFCC-02CA-D4A6-AFD2-25455378FC7E}"/>
                  </a:ext>
                </a:extLst>
              </p:cNvPr>
              <p:cNvSpPr txBox="1"/>
              <p:nvPr/>
            </p:nvSpPr>
            <p:spPr>
              <a:xfrm>
                <a:off x="3093098" y="4298652"/>
                <a:ext cx="5075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CTSE results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sz="2000" dirty="0"/>
                  <a:t> was used).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27CFCC-02CA-D4A6-AFD2-25455378F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98" y="4298652"/>
                <a:ext cx="5075853" cy="400110"/>
              </a:xfrm>
              <a:prstGeom prst="rect">
                <a:avLst/>
              </a:prstGeom>
              <a:blipFill>
                <a:blip r:embed="rId3"/>
                <a:stretch>
                  <a:fillRect l="-1247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06C4081-6290-ED56-2651-5D7AFA887725}"/>
              </a:ext>
            </a:extLst>
          </p:cNvPr>
          <p:cNvSpPr txBox="1"/>
          <p:nvPr/>
        </p:nvSpPr>
        <p:spPr>
          <a:xfrm>
            <a:off x="457200" y="4780543"/>
            <a:ext cx="1072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 that the accuracy of the derivatives are ~one order of magnitude less than the integral. This behavior is often seen in other applications.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28179D7F-00E6-5DD9-EBF2-6AE56F9910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9490984"/>
                  </p:ext>
                </p:extLst>
              </p:nvPr>
            </p:nvGraphicFramePr>
            <p:xfrm>
              <a:off x="1361787" y="2274227"/>
              <a:ext cx="8128000" cy="185420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40965064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13004277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63404609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6410870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Exact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CTSE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Relative Error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02708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Integral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0.0786069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0.078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5338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9.3∗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9066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−0.135335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−0.134807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3.9∗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606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0.0366313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0.0363799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6.9∗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4417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−0.109643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−0.109557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7.8∗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8319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28179D7F-00E6-5DD9-EBF2-6AE56F9910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9490984"/>
                  </p:ext>
                </p:extLst>
              </p:nvPr>
            </p:nvGraphicFramePr>
            <p:xfrm>
              <a:off x="1361787" y="2274227"/>
              <a:ext cx="8128000" cy="185420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40965064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13004277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63404609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6410870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Exact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CTSE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Relative Error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02708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Integral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3333" r="-199379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250" t="-103333" r="-100625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250" t="-103333" r="-625" b="-3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9066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210345" r="-301250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10345" r="-199379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250" t="-210345" r="-100625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250" t="-210345" r="-625" b="-2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35606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300000" r="-301250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300000" r="-199379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250" t="-300000" r="-100625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250" t="-300000" r="-625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4417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25" t="-413793" r="-301250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413793" r="-199379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250" t="-413793" r="-100625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250" t="-413793" r="-625" b="-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68319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19723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1DD3-36DA-F6B1-1621-10335412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Simpson’s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4EB4C-4C7C-74FC-BD9B-E90FFBD4F0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9558"/>
                <a:ext cx="11274552" cy="67964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Observe the accuracy of the derivative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𝑑𝑐</m:t>
                    </m:r>
                  </m:oMath>
                </a14:m>
                <a:r>
                  <a:rPr lang="en-US" dirty="0"/>
                  <a:t> as a function of the step size for CTSE, FD, and CD.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4EB4C-4C7C-74FC-BD9B-E90FFBD4F0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9558"/>
                <a:ext cx="11274552" cy="679642"/>
              </a:xfrm>
              <a:blipFill>
                <a:blip r:embed="rId2"/>
                <a:stretch>
                  <a:fillRect l="-787" t="-16667" b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16302-BFAC-9BAC-2C04-72648565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AFAE3E-9817-681B-EFD7-E152D6FF7C7F}"/>
                  </a:ext>
                </a:extLst>
              </p:cNvPr>
              <p:cNvSpPr txBox="1"/>
              <p:nvPr/>
            </p:nvSpPr>
            <p:spPr>
              <a:xfrm>
                <a:off x="6991575" y="2810931"/>
                <a:ext cx="421948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CTSE reaches an accurate result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FD and CD can also obtain the same accuracy but only for a window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and the window is unknown a priori.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AFAE3E-9817-681B-EFD7-E152D6FF7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575" y="2810931"/>
                <a:ext cx="4219483" cy="1938992"/>
              </a:xfrm>
              <a:prstGeom prst="rect">
                <a:avLst/>
              </a:prstGeom>
              <a:blipFill>
                <a:blip r:embed="rId3"/>
                <a:stretch>
                  <a:fillRect l="-1201" t="-1961" b="-5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52BED2-58EA-89A5-9567-2BA6B356CF76}"/>
                  </a:ext>
                </a:extLst>
              </p:cNvPr>
              <p:cNvSpPr txBox="1"/>
              <p:nvPr/>
            </p:nvSpPr>
            <p:spPr>
              <a:xfrm>
                <a:off x="1361584" y="2225533"/>
                <a:ext cx="5543337" cy="47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𝑐𝑥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52BED2-58EA-89A5-9567-2BA6B356C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584" y="2225533"/>
                <a:ext cx="5543337" cy="474041"/>
              </a:xfrm>
              <a:prstGeom prst="rect">
                <a:avLst/>
              </a:prstGeom>
              <a:blipFill>
                <a:blip r:embed="rId6"/>
                <a:stretch>
                  <a:fillRect t="-97368" b="-15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phic 11">
            <a:extLst>
              <a:ext uri="{FF2B5EF4-FFF2-40B4-BE49-F238E27FC236}">
                <a16:creationId xmlns:a16="http://schemas.microsoft.com/office/drawing/2014/main" id="{913D0E34-8D1A-1DAD-38C5-193F5ED3FB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5800" y="2730221"/>
            <a:ext cx="6381750" cy="3609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27FAC9-F839-BDA8-BDAC-84EB45AE61BF}"/>
                  </a:ext>
                </a:extLst>
              </p:cNvPr>
              <p:cNvSpPr txBox="1"/>
              <p:nvPr/>
            </p:nvSpPr>
            <p:spPr>
              <a:xfrm>
                <a:off x="1698557" y="3069762"/>
                <a:ext cx="2299019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Numerical integration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1200" dirty="0"/>
                  <a:t> using Simpson’s rule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27FAC9-F839-BDA8-BDAC-84EB45AE6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557" y="3069762"/>
                <a:ext cx="2299019" cy="461665"/>
              </a:xfrm>
              <a:prstGeom prst="rect">
                <a:avLst/>
              </a:prstGeom>
              <a:blipFill>
                <a:blip r:embed="rId9"/>
                <a:stretch>
                  <a:fillRect t="-1299" b="-77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498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1DD3-36DA-F6B1-1621-10335412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Simpson’s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4EB4C-4C7C-74FC-BD9B-E90FFBD4F0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7472"/>
                <a:ext cx="11274552" cy="67964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Compare the accuracy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𝑑𝑐</m:t>
                    </m:r>
                  </m:oMath>
                </a14:m>
                <a:r>
                  <a:rPr lang="en-US" dirty="0"/>
                  <a:t> computed 2 ways: 1)CTSE applied directly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and 2) Integration of the analytical equation. Both integrals computed using Simpson’s rule.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4EB4C-4C7C-74FC-BD9B-E90FFBD4F0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7472"/>
                <a:ext cx="11274552" cy="679642"/>
              </a:xfrm>
              <a:blipFill>
                <a:blip r:embed="rId2"/>
                <a:stretch>
                  <a:fillRect l="-562" t="-1666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16302-BFAC-9BAC-2C04-72648565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52BED2-58EA-89A5-9567-2BA6B356CF76}"/>
                  </a:ext>
                </a:extLst>
              </p:cNvPr>
              <p:cNvSpPr txBox="1"/>
              <p:nvPr/>
            </p:nvSpPr>
            <p:spPr>
              <a:xfrm>
                <a:off x="3164554" y="1993519"/>
                <a:ext cx="5543337" cy="516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𝑐𝑥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52BED2-58EA-89A5-9567-2BA6B356C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554" y="1993519"/>
                <a:ext cx="5543337" cy="516423"/>
              </a:xfrm>
              <a:prstGeom prst="rect">
                <a:avLst/>
              </a:prstGeom>
              <a:blipFill>
                <a:blip r:embed="rId3"/>
                <a:stretch>
                  <a:fillRect t="-102381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9ACA02-87E4-4446-E974-CDEDF79302C6}"/>
                  </a:ext>
                </a:extLst>
              </p:cNvPr>
              <p:cNvSpPr txBox="1"/>
              <p:nvPr/>
            </p:nvSpPr>
            <p:spPr>
              <a:xfrm>
                <a:off x="312666" y="2583270"/>
                <a:ext cx="4931860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9ACA02-87E4-4446-E974-CDEDF7930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66" y="2583270"/>
                <a:ext cx="4931860" cy="676852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5A649B-CCEA-98E5-006D-49DFA157DD35}"/>
                  </a:ext>
                </a:extLst>
              </p:cNvPr>
              <p:cNvSpPr txBox="1"/>
              <p:nvPr/>
            </p:nvSpPr>
            <p:spPr>
              <a:xfrm>
                <a:off x="4905214" y="2632578"/>
                <a:ext cx="6510038" cy="539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𝑑𝑐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limLoc m:val="undOvr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𝑐𝑥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𝑑𝑐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𝑐𝑥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𝑐𝑥</m:t>
                            </m:r>
                          </m:sup>
                        </m:s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5A649B-CCEA-98E5-006D-49DFA157D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214" y="2632578"/>
                <a:ext cx="6510038" cy="539891"/>
              </a:xfrm>
              <a:prstGeom prst="rect">
                <a:avLst/>
              </a:prstGeom>
              <a:blipFill>
                <a:blip r:embed="rId5"/>
                <a:stretch>
                  <a:fillRect t="-102326" b="-16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D39E0307-8690-79CE-2705-1D7EA92AB6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9567954"/>
                  </p:ext>
                </p:extLst>
              </p:nvPr>
            </p:nvGraphicFramePr>
            <p:xfrm>
              <a:off x="1799107" y="3436564"/>
              <a:ext cx="8128000" cy="1665288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686226806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6197729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CTSE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Analytical derivative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82836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𝑑𝑐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𝑖h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𝑑𝑐</m:t>
                                    </m:r>
                                  </m:den>
                                </m:f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limLoc m:val="undOvr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(−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𝑐𝑥</m:t>
                                        </m:r>
                                      </m:sup>
                                    </m:sSup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00858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−0.109557440400866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−0.1096432776573800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91492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D39E0307-8690-79CE-2705-1D7EA92AB6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9567954"/>
                  </p:ext>
                </p:extLst>
              </p:nvPr>
            </p:nvGraphicFramePr>
            <p:xfrm>
              <a:off x="1799107" y="3436564"/>
              <a:ext cx="8128000" cy="1665288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686226806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6197729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CTSE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Analytical derivative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8283600"/>
                      </a:ext>
                    </a:extLst>
                  </a:tr>
                  <a:tr h="9236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104054" r="-100312" b="-16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313" t="-104054" r="-625" b="-166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00858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520690" r="-100312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313" t="-520690" r="-625" b="-3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1492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88C9D38-AEDF-FA20-E7A1-10781140BBC7}"/>
              </a:ext>
            </a:extLst>
          </p:cNvPr>
          <p:cNvSpPr txBox="1"/>
          <p:nvPr/>
        </p:nvSpPr>
        <p:spPr>
          <a:xfrm>
            <a:off x="1512322" y="5288420"/>
            <a:ext cx="8847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summarize, </a:t>
            </a:r>
            <a:r>
              <a:rPr lang="en-US" dirty="0">
                <a:solidFill>
                  <a:srgbClr val="FF0000"/>
                </a:solidFill>
              </a:rPr>
              <a:t>CTSE provides the most accurate derivative possible </a:t>
            </a:r>
            <a:r>
              <a:rPr lang="en-US" dirty="0"/>
              <a:t>(given sufficiently small step size)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the accuracy is only limited in this case by the accuracy of Simpson’s rule.</a:t>
            </a:r>
          </a:p>
        </p:txBody>
      </p:sp>
    </p:spTree>
    <p:extLst>
      <p:ext uri="{BB962C8B-B14F-4D97-AF65-F5344CB8AC3E}">
        <p14:creationId xmlns:p14="http://schemas.microsoft.com/office/powerpoint/2010/main" val="2389050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90315-E8D2-6628-0AA5-3D54FC60A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Gauss-Legendre quadrature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7DD711-0DFC-04F3-8CC0-BE8180CC11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Let’s study the behavior of CTSE to calculate the derivative the parameters of an integral using Gauss-Legendre quadrature.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weights and evaluation points,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defines the number of integration points. </a:t>
                </a:r>
              </a:p>
              <a:p>
                <a:r>
                  <a:rPr lang="en-US" dirty="0"/>
                  <a:t>As an example,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with the evaluation points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0, 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US" dirty="0"/>
                  <a:t> with weights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respectively.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7DD711-0DFC-04F3-8CC0-BE8180CC11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7" t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43B01-DD75-E9A5-75A5-C58672B78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CBC829-9ED4-2E94-8664-98224B5C6622}"/>
                  </a:ext>
                </a:extLst>
              </p:cNvPr>
              <p:cNvSpPr txBox="1"/>
              <p:nvPr/>
            </p:nvSpPr>
            <p:spPr>
              <a:xfrm>
                <a:off x="1433112" y="2293172"/>
                <a:ext cx="932272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 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CBC829-9ED4-2E94-8664-98224B5C6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112" y="2293172"/>
                <a:ext cx="9322727" cy="932628"/>
              </a:xfrm>
              <a:prstGeom prst="rect">
                <a:avLst/>
              </a:prstGeom>
              <a:blipFill>
                <a:blip r:embed="rId3"/>
                <a:stretch>
                  <a:fillRect t="-122973" b="-18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942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13F3-7E9C-9475-B2E1-6FD6AFE0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Gauss-Legendre quadrature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C96F6-75D7-CFF5-450E-A3B09B7B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CA0D30AF-DA09-A8B4-F557-339B87D941EA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1377538"/>
                <a:ext cx="11274425" cy="91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To calculate: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dirty="0"/>
                  <a:t>, replace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𝑖h</m:t>
                    </m:r>
                  </m:oMath>
                </a14:m>
                <a:r>
                  <a:rPr lang="en-US" dirty="0"/>
                  <a:t> within G-L quadrature and similarly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CA0D30AF-DA09-A8B4-F557-339B87D941E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7538"/>
                <a:ext cx="11274425" cy="911403"/>
              </a:xfrm>
              <a:prstGeom prst="rect">
                <a:avLst/>
              </a:prstGeom>
              <a:blipFill>
                <a:blip r:embed="rId2"/>
                <a:stretch>
                  <a:fillRect l="-788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DD7D1B-C6ED-357B-3373-62A3B69B3DFE}"/>
                  </a:ext>
                </a:extLst>
              </p:cNvPr>
              <p:cNvSpPr txBox="1"/>
              <p:nvPr/>
            </p:nvSpPr>
            <p:spPr>
              <a:xfrm>
                <a:off x="864452" y="2368689"/>
                <a:ext cx="9641294" cy="1311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−(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𝑖h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−(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𝑖h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+(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𝑖h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DD7D1B-C6ED-357B-3373-62A3B69B3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52" y="2368689"/>
                <a:ext cx="9641294" cy="1311641"/>
              </a:xfrm>
              <a:prstGeom prst="rect">
                <a:avLst/>
              </a:prstGeom>
              <a:blipFill>
                <a:blip r:embed="rId3"/>
                <a:stretch>
                  <a:fillRect t="-57692" b="-7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20129F-3F61-0740-2751-FE74E47E440A}"/>
                  </a:ext>
                </a:extLst>
              </p:cNvPr>
              <p:cNvSpPr txBox="1"/>
              <p:nvPr/>
            </p:nvSpPr>
            <p:spPr>
              <a:xfrm>
                <a:off x="864452" y="3686099"/>
                <a:ext cx="9492470" cy="1311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𝐼𝑚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𝐼𝑚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𝑖h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𝑖h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𝑖h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20129F-3F61-0740-2751-FE74E47E4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52" y="3686099"/>
                <a:ext cx="9492470" cy="1311641"/>
              </a:xfrm>
              <a:prstGeom prst="rect">
                <a:avLst/>
              </a:prstGeom>
              <a:blipFill>
                <a:blip r:embed="rId4"/>
                <a:stretch>
                  <a:fillRect l="-134" t="-58654" b="-7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7970D9-BCC1-4132-2028-E9BD91A129A4}"/>
                  </a:ext>
                </a:extLst>
              </p:cNvPr>
              <p:cNvSpPr txBox="1"/>
              <p:nvPr/>
            </p:nvSpPr>
            <p:spPr>
              <a:xfrm>
                <a:off x="864452" y="4984013"/>
                <a:ext cx="8054641" cy="1311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𝐼𝑚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𝐼𝑚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−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𝑖h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7970D9-BCC1-4132-2028-E9BD91A12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52" y="4984013"/>
                <a:ext cx="8054641" cy="1311641"/>
              </a:xfrm>
              <a:prstGeom prst="rect">
                <a:avLst/>
              </a:prstGeom>
              <a:blipFill>
                <a:blip r:embed="rId5"/>
                <a:stretch>
                  <a:fillRect l="-315" t="-57692" b="-7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382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13F3-7E9C-9475-B2E1-6FD6AFE0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Gauss-Legendre quadrature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C96F6-75D7-CFF5-450E-A3B09B7B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CA0D30AF-DA09-A8B4-F557-339B87D941EA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542108" y="1581155"/>
                <a:ext cx="11274425" cy="563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𝑐𝑥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CA0D30AF-DA09-A8B4-F557-339B87D941E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108" y="1581155"/>
                <a:ext cx="11274425" cy="563039"/>
              </a:xfrm>
              <a:prstGeom prst="rect">
                <a:avLst/>
              </a:prstGeom>
              <a:blipFill>
                <a:blip r:embed="rId2"/>
                <a:stretch>
                  <a:fillRect l="-675" t="-120000" b="-18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E4DAA4-0235-35C5-6ED5-225145150A76}"/>
                  </a:ext>
                </a:extLst>
              </p:cNvPr>
              <p:cNvSpPr txBox="1"/>
              <p:nvPr/>
            </p:nvSpPr>
            <p:spPr>
              <a:xfrm>
                <a:off x="3285165" y="4599643"/>
                <a:ext cx="43479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CTSE results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sz="2000" dirty="0"/>
                  <a:t> was used).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E4DAA4-0235-35C5-6ED5-225145150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165" y="4599643"/>
                <a:ext cx="4347996" cy="400110"/>
              </a:xfrm>
              <a:prstGeom prst="rect">
                <a:avLst/>
              </a:prstGeom>
              <a:blipFill>
                <a:blip r:embed="rId3"/>
                <a:stretch>
                  <a:fillRect l="-1458" t="-9375" r="-8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10">
                <a:extLst>
                  <a:ext uri="{FF2B5EF4-FFF2-40B4-BE49-F238E27FC236}">
                    <a16:creationId xmlns:a16="http://schemas.microsoft.com/office/drawing/2014/main" id="{0E4F4B95-89A4-D9F2-E699-B5CFC325D8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4873260"/>
                  </p:ext>
                </p:extLst>
              </p:nvPr>
            </p:nvGraphicFramePr>
            <p:xfrm>
              <a:off x="1628570" y="2544846"/>
              <a:ext cx="8478404" cy="185420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2119601">
                      <a:extLst>
                        <a:ext uri="{9D8B030D-6E8A-4147-A177-3AD203B41FA5}">
                          <a16:colId xmlns:a16="http://schemas.microsoft.com/office/drawing/2014/main" val="3409650644"/>
                        </a:ext>
                      </a:extLst>
                    </a:gridCol>
                    <a:gridCol w="2119601">
                      <a:extLst>
                        <a:ext uri="{9D8B030D-6E8A-4147-A177-3AD203B41FA5}">
                          <a16:colId xmlns:a16="http://schemas.microsoft.com/office/drawing/2014/main" val="1130042775"/>
                        </a:ext>
                      </a:extLst>
                    </a:gridCol>
                    <a:gridCol w="2264929">
                      <a:extLst>
                        <a:ext uri="{9D8B030D-6E8A-4147-A177-3AD203B41FA5}">
                          <a16:colId xmlns:a16="http://schemas.microsoft.com/office/drawing/2014/main" val="1634046091"/>
                        </a:ext>
                      </a:extLst>
                    </a:gridCol>
                    <a:gridCol w="1974273">
                      <a:extLst>
                        <a:ext uri="{9D8B030D-6E8A-4147-A177-3AD203B41FA5}">
                          <a16:colId xmlns:a16="http://schemas.microsoft.com/office/drawing/2014/main" val="16410870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Exact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CTSE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Relative Error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02708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Integral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0.0786069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0.07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86094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3.17∗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9066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−0.135335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−0.135356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1.55∗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606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0.0366313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0.0366457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3.93∗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4417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−0.109643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−0.109642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1.27∗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8319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10">
                <a:extLst>
                  <a:ext uri="{FF2B5EF4-FFF2-40B4-BE49-F238E27FC236}">
                    <a16:creationId xmlns:a16="http://schemas.microsoft.com/office/drawing/2014/main" id="{0E4F4B95-89A4-D9F2-E699-B5CFC325D8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4873260"/>
                  </p:ext>
                </p:extLst>
              </p:nvPr>
            </p:nvGraphicFramePr>
            <p:xfrm>
              <a:off x="1628570" y="2544846"/>
              <a:ext cx="8478404" cy="185420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2119601">
                      <a:extLst>
                        <a:ext uri="{9D8B030D-6E8A-4147-A177-3AD203B41FA5}">
                          <a16:colId xmlns:a16="http://schemas.microsoft.com/office/drawing/2014/main" val="3409650644"/>
                        </a:ext>
                      </a:extLst>
                    </a:gridCol>
                    <a:gridCol w="2119601">
                      <a:extLst>
                        <a:ext uri="{9D8B030D-6E8A-4147-A177-3AD203B41FA5}">
                          <a16:colId xmlns:a16="http://schemas.microsoft.com/office/drawing/2014/main" val="1130042775"/>
                        </a:ext>
                      </a:extLst>
                    </a:gridCol>
                    <a:gridCol w="2264929">
                      <a:extLst>
                        <a:ext uri="{9D8B030D-6E8A-4147-A177-3AD203B41FA5}">
                          <a16:colId xmlns:a16="http://schemas.microsoft.com/office/drawing/2014/main" val="1634046091"/>
                        </a:ext>
                      </a:extLst>
                    </a:gridCol>
                    <a:gridCol w="1974273">
                      <a:extLst>
                        <a:ext uri="{9D8B030D-6E8A-4147-A177-3AD203B41FA5}">
                          <a16:colId xmlns:a16="http://schemas.microsoft.com/office/drawing/2014/main" val="16410870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Exact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CTSE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Relative Error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02708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Integral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99" t="-103333" r="-201198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8202" t="-103333" r="-88764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8846" t="-103333" r="-1282" b="-3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9066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99" t="-210345" r="-301198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99" t="-210345" r="-201198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8202" t="-210345" r="-88764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8846" t="-210345" r="-1282" b="-2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35606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99" t="-300000" r="-301198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99" t="-300000" r="-201198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8202" t="-300000" r="-88764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8846" t="-300000" r="-1282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4417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99" t="-413793" r="-301198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99" t="-413793" r="-201198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8202" t="-413793" r="-88764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8846" t="-413793" r="-1282" b="-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68319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06491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AC47C-1EBC-F0EE-8385-6D9FBF09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Gauss-Legendre quadrature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94152-6549-E029-87F9-74794CE29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Observe the accuracy of the integral and its derivatives as a function of the step size for CTSE, FD, and CD.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FEEBA-2F90-519B-13A6-99BC077F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264010-592A-CFCE-FE40-B2C9057F36DB}"/>
                  </a:ext>
                </a:extLst>
              </p:cNvPr>
              <p:cNvSpPr txBox="1"/>
              <p:nvPr/>
            </p:nvSpPr>
            <p:spPr>
              <a:xfrm>
                <a:off x="6523639" y="2776407"/>
                <a:ext cx="478167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CTSE reaches an accurate result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FD and CD can also obtain the same accuracy but only for a window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and the window is not known a priori.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FD and CD “may” occasionally obtain a better result than CTSE but this is a numerical artifact and rarely seen.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264010-592A-CFCE-FE40-B2C9057F3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639" y="2776407"/>
                <a:ext cx="4781670" cy="2554545"/>
              </a:xfrm>
              <a:prstGeom prst="rect">
                <a:avLst/>
              </a:prstGeom>
              <a:blipFill>
                <a:blip r:embed="rId2"/>
                <a:stretch>
                  <a:fillRect l="-1058" t="-985" r="-1852" b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>
            <a:extLst>
              <a:ext uri="{FF2B5EF4-FFF2-40B4-BE49-F238E27FC236}">
                <a16:creationId xmlns:a16="http://schemas.microsoft.com/office/drawing/2014/main" id="{DAA214A4-036B-38D8-624A-8CB395CD2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889" y="2450973"/>
            <a:ext cx="63817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96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1DD3-36DA-F6B1-1621-10335412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Newton-Rhapson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4EB4C-4C7C-74FC-BD9B-E90FFBD4F0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0067" y="1372027"/>
                <a:ext cx="11274552" cy="99056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The Newton-Raphson Method is an algorithm that can be used to approximate the root of a function. The estimate of the root of function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at iteration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+ 1 </m:t>
                    </m:r>
                  </m:oMath>
                </a14:m>
                <a:r>
                  <a:rPr lang="en-US" sz="2000" dirty="0"/>
                  <a:t>can be estimated from the result at step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/>
                  <a:t> as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4EB4C-4C7C-74FC-BD9B-E90FFBD4F0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067" y="1372027"/>
                <a:ext cx="11274552" cy="990560"/>
              </a:xfrm>
              <a:blipFill>
                <a:blip r:embed="rId2"/>
                <a:stretch>
                  <a:fillRect l="-563" t="-6329" r="-788"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16302-BFAC-9BAC-2C04-72648565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A0D27F-4B4B-FF06-B9B8-8B376B750BF2}"/>
                  </a:ext>
                </a:extLst>
              </p:cNvPr>
              <p:cNvSpPr txBox="1"/>
              <p:nvPr/>
            </p:nvSpPr>
            <p:spPr>
              <a:xfrm>
                <a:off x="911247" y="2405193"/>
                <a:ext cx="9903719" cy="3676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𝑑𝑓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This equation can be rewritten to use CTSE as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𝑅𝑒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𝑖h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𝐼𝑚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𝑖h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sz="2000" b="0" dirty="0"/>
              </a:p>
              <a:p>
                <a:pPr>
                  <a:spcAft>
                    <a:spcPts val="600"/>
                  </a:spcAft>
                </a:pPr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Hence, one complex-variable evaluation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𝑖h</m:t>
                        </m:r>
                      </m:e>
                    </m:d>
                  </m:oMath>
                </a14:m>
                <a:r>
                  <a:rPr lang="en-US" sz="2000" dirty="0"/>
                  <a:t> can be used to estimate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A0D27F-4B4B-FF06-B9B8-8B376B750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47" y="2405193"/>
                <a:ext cx="9903719" cy="3676648"/>
              </a:xfrm>
              <a:prstGeom prst="rect">
                <a:avLst/>
              </a:prstGeom>
              <a:blipFill>
                <a:blip r:embed="rId3"/>
                <a:stretch>
                  <a:fillRect l="-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696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1DD3-36DA-F6B1-1621-10335412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Newton-Rhapson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4EB4C-4C7C-74FC-BD9B-E90FFBD4F0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0067" y="1372027"/>
                <a:ext cx="11274552" cy="99056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Example1: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𝑎𝑥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4EB4C-4C7C-74FC-BD9B-E90FFBD4F0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067" y="1372027"/>
                <a:ext cx="11274552" cy="990560"/>
              </a:xfrm>
              <a:blipFill>
                <a:blip r:embed="rId2"/>
                <a:stretch>
                  <a:fillRect l="-563" t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16302-BFAC-9BAC-2C04-72648565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A0D27F-4B4B-FF06-B9B8-8B376B750BF2}"/>
                  </a:ext>
                </a:extLst>
              </p:cNvPr>
              <p:cNvSpPr txBox="1"/>
              <p:nvPr/>
            </p:nvSpPr>
            <p:spPr>
              <a:xfrm>
                <a:off x="730377" y="1749469"/>
                <a:ext cx="9903719" cy="1024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𝑅𝑒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𝑖h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𝑖h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)/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𝐼𝑚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𝑖h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)/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</m:oMath>
                </a14:m>
                <a:endParaRPr lang="en-US" sz="2000" b="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A0D27F-4B4B-FF06-B9B8-8B376B750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77" y="1749469"/>
                <a:ext cx="9903719" cy="10245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1C2C2100-1564-9512-DAEB-9664509825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3406947"/>
                  </p:ext>
                </p:extLst>
              </p:nvPr>
            </p:nvGraphicFramePr>
            <p:xfrm>
              <a:off x="2576148" y="2735705"/>
              <a:ext cx="6120701" cy="259588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88894">
                      <a:extLst>
                        <a:ext uri="{9D8B030D-6E8A-4147-A177-3AD203B41FA5}">
                          <a16:colId xmlns:a16="http://schemas.microsoft.com/office/drawing/2014/main" val="2958768992"/>
                        </a:ext>
                      </a:extLst>
                    </a:gridCol>
                    <a:gridCol w="2246181">
                      <a:extLst>
                        <a:ext uri="{9D8B030D-6E8A-4147-A177-3AD203B41FA5}">
                          <a16:colId xmlns:a16="http://schemas.microsoft.com/office/drawing/2014/main" val="2053083474"/>
                        </a:ext>
                      </a:extLst>
                    </a:gridCol>
                    <a:gridCol w="2285626">
                      <a:extLst>
                        <a:ext uri="{9D8B030D-6E8A-4147-A177-3AD203B41FA5}">
                          <a16:colId xmlns:a16="http://schemas.microsoft.com/office/drawing/2014/main" val="14133802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Iteration no.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 value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Relative error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34731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9362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0.850777122431116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1.51∗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6556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0.741530193469262 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3.3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1∗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8708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0.739086449877212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1.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78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04942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0.739085133215543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5.18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73391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0.739085133215161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55948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1C2C2100-1564-9512-DAEB-9664509825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3406947"/>
                  </p:ext>
                </p:extLst>
              </p:nvPr>
            </p:nvGraphicFramePr>
            <p:xfrm>
              <a:off x="2576148" y="2735705"/>
              <a:ext cx="6120701" cy="259588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88894">
                      <a:extLst>
                        <a:ext uri="{9D8B030D-6E8A-4147-A177-3AD203B41FA5}">
                          <a16:colId xmlns:a16="http://schemas.microsoft.com/office/drawing/2014/main" val="2958768992"/>
                        </a:ext>
                      </a:extLst>
                    </a:gridCol>
                    <a:gridCol w="2246181">
                      <a:extLst>
                        <a:ext uri="{9D8B030D-6E8A-4147-A177-3AD203B41FA5}">
                          <a16:colId xmlns:a16="http://schemas.microsoft.com/office/drawing/2014/main" val="2053083474"/>
                        </a:ext>
                      </a:extLst>
                    </a:gridCol>
                    <a:gridCol w="2285626">
                      <a:extLst>
                        <a:ext uri="{9D8B030D-6E8A-4147-A177-3AD203B41FA5}">
                          <a16:colId xmlns:a16="http://schemas.microsoft.com/office/drawing/2014/main" val="14133802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Iteration no.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 value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Relative error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34731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225" t="-103333" r="-102247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9362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225" t="-210345" r="-102247" b="-4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8333" t="-210345" r="-1111" b="-4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556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225" t="-310345" r="-102247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8333" t="-310345" r="-1111" b="-3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8708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225" t="-410345" r="-102247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8333" t="-410345" r="-1111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04942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225" t="-493333" r="-102247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8333" t="-493333" r="-1111" b="-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73391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225" t="-613793" r="-102247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8333" t="-613793" r="-1111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55948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A4DB25-1938-B6EE-F979-E31F2EBB6040}"/>
                  </a:ext>
                </a:extLst>
              </p:cNvPr>
              <p:cNvSpPr txBox="1"/>
              <p:nvPr/>
            </p:nvSpPr>
            <p:spPr>
              <a:xfrm>
                <a:off x="2682910" y="5516545"/>
                <a:ext cx="5169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Results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Starting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A4DB25-1938-B6EE-F979-E31F2EBB6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910" y="5516545"/>
                <a:ext cx="5169877" cy="369332"/>
              </a:xfrm>
              <a:prstGeom prst="rect">
                <a:avLst/>
              </a:prstGeom>
              <a:blipFill>
                <a:blip r:embed="rId5"/>
                <a:stretch>
                  <a:fillRect l="-98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6D5D-0E89-680A-3FBE-F21C95CD9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Taylor Series Expansion (CTSE)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EBA7E-0288-AF7B-7E8C-1A991CA8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D1E2F-35D6-2726-0438-1F4EB16879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329694"/>
            <a:ext cx="1127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end result, separated into real and imaginary terms, 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B075E2-2C99-0131-53CB-10A2248713A0}"/>
                  </a:ext>
                </a:extLst>
              </p:cNvPr>
              <p:cNvSpPr txBox="1"/>
              <p:nvPr/>
            </p:nvSpPr>
            <p:spPr>
              <a:xfrm>
                <a:off x="866566" y="1699026"/>
                <a:ext cx="10088093" cy="580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𝑖h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+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𝑑𝑓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3!</m:t>
                            </m:r>
                          </m:den>
                        </m:f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𝑖h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𝐻𝑂𝑇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B075E2-2C99-0131-53CB-10A224871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66" y="1699026"/>
                <a:ext cx="10088093" cy="580031"/>
              </a:xfrm>
              <a:prstGeom prst="rect">
                <a:avLst/>
              </a:prstGeom>
              <a:blipFill>
                <a:blip r:embed="rId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2E36CF-819E-29AA-D807-8828020CCF66}"/>
                  </a:ext>
                </a:extLst>
              </p:cNvPr>
              <p:cNvSpPr txBox="1"/>
              <p:nvPr/>
            </p:nvSpPr>
            <p:spPr>
              <a:xfrm>
                <a:off x="866566" y="2412492"/>
                <a:ext cx="8632166" cy="880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real result is </a:t>
                </a:r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r>
                  <a:rPr lang="en-US" sz="2000" b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Re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𝑖h</m:t>
                        </m:r>
                      </m:e>
                    </m:d>
                  </m:oMath>
                </a14:m>
                <a:r>
                  <a:rPr lang="en-US" sz="2000" dirty="0"/>
                  <a:t>)=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𝐻𝑂𝑇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2E36CF-819E-29AA-D807-8828020CC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66" y="2412492"/>
                <a:ext cx="8632166" cy="880241"/>
              </a:xfrm>
              <a:prstGeom prst="rect">
                <a:avLst/>
              </a:prstGeom>
              <a:blipFill>
                <a:blip r:embed="rId3"/>
                <a:stretch>
                  <a:fillRect l="-706" t="-3472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096C99-36CF-52D3-0BEB-6BAB4FCC7DFC}"/>
                  </a:ext>
                </a:extLst>
              </p:cNvPr>
              <p:cNvSpPr txBox="1"/>
              <p:nvPr/>
            </p:nvSpPr>
            <p:spPr>
              <a:xfrm>
                <a:off x="866566" y="3327557"/>
                <a:ext cx="8632166" cy="880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imaginary result is</a:t>
                </a:r>
              </a:p>
              <a:p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Im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𝑖h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3!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𝑖h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𝐻𝑂𝑇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096C99-36CF-52D3-0BEB-6BAB4FCC7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66" y="3327557"/>
                <a:ext cx="8632166" cy="880241"/>
              </a:xfrm>
              <a:prstGeom prst="rect">
                <a:avLst/>
              </a:prstGeom>
              <a:blipFill>
                <a:blip r:embed="rId4"/>
                <a:stretch>
                  <a:fillRect l="-706" t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F84F02-6E41-6443-95E7-711C4C53C6B4}"/>
                  </a:ext>
                </a:extLst>
              </p:cNvPr>
              <p:cNvSpPr txBox="1"/>
              <p:nvPr/>
            </p:nvSpPr>
            <p:spPr>
              <a:xfrm>
                <a:off x="2415397" y="4371055"/>
                <a:ext cx="4422475" cy="16526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For sufficiently small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0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Im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𝑖h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Im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𝑖h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F84F02-6E41-6443-95E7-711C4C53C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397" y="4371055"/>
                <a:ext cx="4422475" cy="1652632"/>
              </a:xfrm>
              <a:prstGeom prst="rect">
                <a:avLst/>
              </a:prstGeom>
              <a:blipFill>
                <a:blip r:embed="rId5"/>
                <a:stretch>
                  <a:fillRect l="-1140" t="-1515" b="-151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E058448-EEB5-1B8F-22BB-E1E685CFD027}"/>
              </a:ext>
            </a:extLst>
          </p:cNvPr>
          <p:cNvSpPr txBox="1"/>
          <p:nvPr/>
        </p:nvSpPr>
        <p:spPr>
          <a:xfrm>
            <a:off x="7102414" y="4694800"/>
            <a:ext cx="2674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Real part unchanged.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C13B23-8666-334F-0DFA-C549157F595A}"/>
              </a:ext>
            </a:extLst>
          </p:cNvPr>
          <p:cNvSpPr txBox="1"/>
          <p:nvPr/>
        </p:nvSpPr>
        <p:spPr>
          <a:xfrm>
            <a:off x="7102414" y="5353739"/>
            <a:ext cx="3117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Imaginary part contains the first derivative.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4703E4-0C98-289B-4347-134D8ACAA62E}"/>
              </a:ext>
            </a:extLst>
          </p:cNvPr>
          <p:cNvCxnSpPr/>
          <p:nvPr/>
        </p:nvCxnSpPr>
        <p:spPr>
          <a:xfrm flipH="1">
            <a:off x="5863107" y="4904756"/>
            <a:ext cx="110128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24EC2D-FE1E-5D71-4B1C-98A6B0829057}"/>
              </a:ext>
            </a:extLst>
          </p:cNvPr>
          <p:cNvCxnSpPr/>
          <p:nvPr/>
        </p:nvCxnSpPr>
        <p:spPr>
          <a:xfrm flipH="1">
            <a:off x="5901199" y="5716069"/>
            <a:ext cx="110128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588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1DD3-36DA-F6B1-1621-10335412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Differential Equation (ODE) Solver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4EB4C-4C7C-74FC-BD9B-E90FFBD4F0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0067" y="1372027"/>
                <a:ext cx="11274552" cy="157924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CTSE can be employed within an ODE algorithm in order to obtain sensitivities of the dependent variable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with respect to model constants, i.e.,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 is any constant in the ODE including initial conditions. This can be done for any ODE solver that supports complex variables including built-in solvers in C, Fortran, Mathematica, Matlab, Python, etc. The accuracy of the solver and its convergence rate are unaltered by CTSE.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4EB4C-4C7C-74FC-BD9B-E90FFBD4F0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067" y="1372027"/>
                <a:ext cx="11274552" cy="1579240"/>
              </a:xfrm>
              <a:blipFill>
                <a:blip r:embed="rId2"/>
                <a:stretch>
                  <a:fillRect l="-563" t="-4000" r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16302-BFAC-9BAC-2C04-72648565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A0D27F-4B4B-FF06-B9B8-8B376B750BF2}"/>
                  </a:ext>
                </a:extLst>
              </p:cNvPr>
              <p:cNvSpPr txBox="1"/>
              <p:nvPr/>
            </p:nvSpPr>
            <p:spPr>
              <a:xfrm>
                <a:off x="685800" y="3122528"/>
                <a:ext cx="677544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Consider the simple case of Euler’s method to solve equations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Euler’s method uses the slope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to project the solution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000" dirty="0"/>
                  <a:t> that is,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𝑜𝑑𝑒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A0D27F-4B4B-FF06-B9B8-8B376B750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122528"/>
                <a:ext cx="6775445" cy="1938992"/>
              </a:xfrm>
              <a:prstGeom prst="rect">
                <a:avLst/>
              </a:prstGeom>
              <a:blipFill>
                <a:blip r:embed="rId3"/>
                <a:stretch>
                  <a:fillRect l="-1124" t="-1299" r="-1498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583F1E-786F-2B3F-EF23-DA0620026D1D}"/>
                  </a:ext>
                </a:extLst>
              </p:cNvPr>
              <p:cNvSpPr txBox="1"/>
              <p:nvPr/>
            </p:nvSpPr>
            <p:spPr>
              <a:xfrm>
                <a:off x="761088" y="5307163"/>
                <a:ext cx="9094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𝑜𝑑𝑒</m:t>
                        </m:r>
                      </m:sub>
                    </m:sSub>
                  </m:oMath>
                </a14:m>
                <a:r>
                  <a:rPr lang="en-US" sz="2000" dirty="0"/>
                  <a:t> is a step size to solve the ODE </a:t>
                </a:r>
                <a:r>
                  <a:rPr lang="en-US" sz="2000" b="1" dirty="0"/>
                  <a:t>NOT</a:t>
                </a:r>
                <a:r>
                  <a:rPr lang="en-US" sz="2000" dirty="0"/>
                  <a:t> the step size for CTSE.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583F1E-786F-2B3F-EF23-DA0620026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88" y="5307163"/>
                <a:ext cx="9094720" cy="400110"/>
              </a:xfrm>
              <a:prstGeom prst="rect">
                <a:avLst/>
              </a:prstGeom>
              <a:blipFill>
                <a:blip r:embed="rId4"/>
                <a:stretch>
                  <a:fillRect l="-837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text, line, screenshot, font&#10;&#10;Description automatically generated">
            <a:extLst>
              <a:ext uri="{FF2B5EF4-FFF2-40B4-BE49-F238E27FC236}">
                <a16:creationId xmlns:a16="http://schemas.microsoft.com/office/drawing/2014/main" id="{58F08B33-4378-DFE7-67FE-194D3F0A2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742" y="2556032"/>
            <a:ext cx="3348132" cy="275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33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1DD3-36DA-F6B1-1621-10335412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ODE solver – Euler’s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4EB4C-4C7C-74FC-BD9B-E90FFBD4F0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0552" y="1379419"/>
                <a:ext cx="11274552" cy="1332428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Consider the following ODE with parameters: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. The sensitivities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𝑑𝑎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𝑑𝑏</m:t>
                    </m:r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𝑑𝑔</m:t>
                    </m:r>
                  </m:oMath>
                </a14:m>
                <a:r>
                  <a:rPr lang="en-US" sz="2000" dirty="0"/>
                  <a:t> can be obtained by perturbing each parameter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𝑖h</m:t>
                    </m:r>
                  </m:oMath>
                </a14:m>
                <a:r>
                  <a:rPr lang="en-US" sz="2000" dirty="0"/>
                  <a:t> and executing the traditional ODE solver method but now with complex variables. This will work with any ODE solver, e.g., RK45, as long as the solver supports complex variables.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4EB4C-4C7C-74FC-BD9B-E90FFBD4F0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552" y="1379419"/>
                <a:ext cx="11274552" cy="1332428"/>
              </a:xfrm>
              <a:blipFill>
                <a:blip r:embed="rId2"/>
                <a:stretch>
                  <a:fillRect l="-450" t="-3774" r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16302-BFAC-9BAC-2C04-72648565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114812-6430-9D99-6EC8-0E774ED15442}"/>
                  </a:ext>
                </a:extLst>
              </p:cNvPr>
              <p:cNvSpPr txBox="1"/>
              <p:nvPr/>
            </p:nvSpPr>
            <p:spPr>
              <a:xfrm>
                <a:off x="2456381" y="2844558"/>
                <a:ext cx="61106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                  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𝑎𝑦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114812-6430-9D99-6EC8-0E774ED15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381" y="2844558"/>
                <a:ext cx="6110600" cy="707886"/>
              </a:xfrm>
              <a:prstGeom prst="rect">
                <a:avLst/>
              </a:prstGeom>
              <a:blipFill>
                <a:blip r:embed="rId3"/>
                <a:stretch>
                  <a:fillRect l="-622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AC0ECD8C-219D-EC42-90F2-3E3D7A4280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7744598"/>
                  </p:ext>
                </p:extLst>
              </p:nvPr>
            </p:nvGraphicFramePr>
            <p:xfrm>
              <a:off x="1763410" y="4351580"/>
              <a:ext cx="8128000" cy="1204214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514211715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9698115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𝑑𝑦</m:t>
                                    </m:r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𝑑𝑎</m:t>
                                    </m:r>
                                  </m:den>
                                </m:f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=−2−2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(2+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𝑑𝑦</m:t>
                                    </m:r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𝑑𝑏</m:t>
                                    </m:r>
                                  </m:den>
                                </m:f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=−1−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𝑑𝑦</m:t>
                                    </m:r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𝑑𝑔</m:t>
                                    </m:r>
                                  </m:den>
                                </m:f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08014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AC0ECD8C-219D-EC42-90F2-3E3D7A4280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7744598"/>
                  </p:ext>
                </p:extLst>
              </p:nvPr>
            </p:nvGraphicFramePr>
            <p:xfrm>
              <a:off x="1763410" y="4351580"/>
              <a:ext cx="8128000" cy="1204214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514211715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969811586"/>
                        </a:ext>
                      </a:extLst>
                    </a:gridCol>
                  </a:tblGrid>
                  <a:tr h="12042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042" r="-100312" b="-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13" t="-1042" r="-625" b="-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08014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D5ACD21-CC98-35FC-2A91-D2F4E8206F93}"/>
              </a:ext>
            </a:extLst>
          </p:cNvPr>
          <p:cNvSpPr txBox="1"/>
          <p:nvPr/>
        </p:nvSpPr>
        <p:spPr>
          <a:xfrm>
            <a:off x="4998268" y="3915371"/>
            <a:ext cx="187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/>
              <a:t>Exact solutions:</a:t>
            </a:r>
          </a:p>
        </p:txBody>
      </p:sp>
    </p:spTree>
    <p:extLst>
      <p:ext uri="{BB962C8B-B14F-4D97-AF65-F5344CB8AC3E}">
        <p14:creationId xmlns:p14="http://schemas.microsoft.com/office/powerpoint/2010/main" val="334467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1DD3-36DA-F6B1-1621-10335412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ODE solver – Euler’s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4EB4C-4C7C-74FC-BD9B-E90FFBD4F0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6151" y="1418039"/>
                <a:ext cx="11536649" cy="707886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The numerical results using Euler’s method are shown below using a step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𝑜𝑑𝑒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=0.1.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4EB4C-4C7C-74FC-BD9B-E90FFBD4F0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151" y="1418039"/>
                <a:ext cx="11536649" cy="707886"/>
              </a:xfrm>
              <a:blipFill>
                <a:blip r:embed="rId2"/>
                <a:stretch>
                  <a:fillRect l="-440" t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16302-BFAC-9BAC-2C04-72648565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114812-6430-9D99-6EC8-0E774ED15442}"/>
                  </a:ext>
                </a:extLst>
              </p:cNvPr>
              <p:cNvSpPr txBox="1"/>
              <p:nvPr/>
            </p:nvSpPr>
            <p:spPr>
              <a:xfrm>
                <a:off x="2414315" y="2204584"/>
                <a:ext cx="611060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                  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𝑎𝑦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114812-6430-9D99-6EC8-0E774ED15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315" y="2204584"/>
                <a:ext cx="6110600" cy="1015663"/>
              </a:xfrm>
              <a:prstGeom prst="rect">
                <a:avLst/>
              </a:prstGeom>
              <a:blipFill>
                <a:blip r:embed="rId3"/>
                <a:stretch>
                  <a:fillRect l="-622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7">
                <a:extLst>
                  <a:ext uri="{FF2B5EF4-FFF2-40B4-BE49-F238E27FC236}">
                    <a16:creationId xmlns:a16="http://schemas.microsoft.com/office/drawing/2014/main" id="{F4F117F7-3431-AAE0-6348-6DF89904B6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7857476"/>
                  </p:ext>
                </p:extLst>
              </p:nvPr>
            </p:nvGraphicFramePr>
            <p:xfrm>
              <a:off x="5031641" y="3601615"/>
              <a:ext cx="6439763" cy="222504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504570">
                      <a:extLst>
                        <a:ext uri="{9D8B030D-6E8A-4147-A177-3AD203B41FA5}">
                          <a16:colId xmlns:a16="http://schemas.microsoft.com/office/drawing/2014/main" val="4233879996"/>
                        </a:ext>
                      </a:extLst>
                    </a:gridCol>
                    <a:gridCol w="963895">
                      <a:extLst>
                        <a:ext uri="{9D8B030D-6E8A-4147-A177-3AD203B41FA5}">
                          <a16:colId xmlns:a16="http://schemas.microsoft.com/office/drawing/2014/main" val="3952550784"/>
                        </a:ext>
                      </a:extLst>
                    </a:gridCol>
                    <a:gridCol w="817041">
                      <a:extLst>
                        <a:ext uri="{9D8B030D-6E8A-4147-A177-3AD203B41FA5}">
                          <a16:colId xmlns:a16="http://schemas.microsoft.com/office/drawing/2014/main" val="4159865964"/>
                        </a:ext>
                      </a:extLst>
                    </a:gridCol>
                    <a:gridCol w="1004738">
                      <a:extLst>
                        <a:ext uri="{9D8B030D-6E8A-4147-A177-3AD203B41FA5}">
                          <a16:colId xmlns:a16="http://schemas.microsoft.com/office/drawing/2014/main" val="1573995972"/>
                        </a:ext>
                      </a:extLst>
                    </a:gridCol>
                    <a:gridCol w="1120670">
                      <a:extLst>
                        <a:ext uri="{9D8B030D-6E8A-4147-A177-3AD203B41FA5}">
                          <a16:colId xmlns:a16="http://schemas.microsoft.com/office/drawing/2014/main" val="1050820378"/>
                        </a:ext>
                      </a:extLst>
                    </a:gridCol>
                    <a:gridCol w="2028849">
                      <a:extLst>
                        <a:ext uri="{9D8B030D-6E8A-4147-A177-3AD203B41FA5}">
                          <a16:colId xmlns:a16="http://schemas.microsoft.com/office/drawing/2014/main" val="3152808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𝒆𝒙𝒂𝒄𝒕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Relative Error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39326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7263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1.129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1.290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1.1152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9.80∗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3073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1.229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1.589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1.388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1.2614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1.09∗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1956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1.388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1.898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1.578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1.4399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1.20∗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9127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1.578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2.218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1.799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1.6518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1.29∗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51236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7">
                <a:extLst>
                  <a:ext uri="{FF2B5EF4-FFF2-40B4-BE49-F238E27FC236}">
                    <a16:creationId xmlns:a16="http://schemas.microsoft.com/office/drawing/2014/main" id="{F4F117F7-3431-AAE0-6348-6DF89904B6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7857476"/>
                  </p:ext>
                </p:extLst>
              </p:nvPr>
            </p:nvGraphicFramePr>
            <p:xfrm>
              <a:off x="5031641" y="3601615"/>
              <a:ext cx="6439763" cy="222504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504570">
                      <a:extLst>
                        <a:ext uri="{9D8B030D-6E8A-4147-A177-3AD203B41FA5}">
                          <a16:colId xmlns:a16="http://schemas.microsoft.com/office/drawing/2014/main" val="4233879996"/>
                        </a:ext>
                      </a:extLst>
                    </a:gridCol>
                    <a:gridCol w="963895">
                      <a:extLst>
                        <a:ext uri="{9D8B030D-6E8A-4147-A177-3AD203B41FA5}">
                          <a16:colId xmlns:a16="http://schemas.microsoft.com/office/drawing/2014/main" val="3952550784"/>
                        </a:ext>
                      </a:extLst>
                    </a:gridCol>
                    <a:gridCol w="817041">
                      <a:extLst>
                        <a:ext uri="{9D8B030D-6E8A-4147-A177-3AD203B41FA5}">
                          <a16:colId xmlns:a16="http://schemas.microsoft.com/office/drawing/2014/main" val="4159865964"/>
                        </a:ext>
                      </a:extLst>
                    </a:gridCol>
                    <a:gridCol w="1004738">
                      <a:extLst>
                        <a:ext uri="{9D8B030D-6E8A-4147-A177-3AD203B41FA5}">
                          <a16:colId xmlns:a16="http://schemas.microsoft.com/office/drawing/2014/main" val="1573995972"/>
                        </a:ext>
                      </a:extLst>
                    </a:gridCol>
                    <a:gridCol w="1120670">
                      <a:extLst>
                        <a:ext uri="{9D8B030D-6E8A-4147-A177-3AD203B41FA5}">
                          <a16:colId xmlns:a16="http://schemas.microsoft.com/office/drawing/2014/main" val="1050820378"/>
                        </a:ext>
                      </a:extLst>
                    </a:gridCol>
                    <a:gridCol w="2028849">
                      <a:extLst>
                        <a:ext uri="{9D8B030D-6E8A-4147-A177-3AD203B41FA5}">
                          <a16:colId xmlns:a16="http://schemas.microsoft.com/office/drawing/2014/main" val="3152808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3947" t="-6897" r="-517105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2813" t="-6897" r="-514063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6250" t="-6897" r="-311250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6591" t="-6897" r="-182955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Relative Error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39326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3947" t="-103333" r="-517105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2813" t="-103333" r="-514063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6250" t="-103333" r="-311250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6591" t="-103333" r="-182955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7263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3947" t="-210345" r="-517105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2813" t="-210345" r="-514063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6250" t="-210345" r="-311250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6591" t="-210345" r="-182955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8125" t="-210345" r="-625" b="-3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3073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3947" t="-310345" r="-517105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2813" t="-310345" r="-514063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6250" t="-310345" r="-311250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6591" t="-310345" r="-182955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8125" t="-310345" r="-625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956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3947" t="-396667" r="-517105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2813" t="-396667" r="-514063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6250" t="-396667" r="-311250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6591" t="-396667" r="-182955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8125" t="-396667" r="-625" b="-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9127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3947" t="-513793" r="-517105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2813" t="-513793" r="-514063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6250" t="-513793" r="-311250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6591" t="-513793" r="-182955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8125" t="-513793" r="-625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51236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66DC2B1-4EB3-3EA3-C5BF-A99F54760681}"/>
              </a:ext>
            </a:extLst>
          </p:cNvPr>
          <p:cNvSpPr txBox="1"/>
          <p:nvPr/>
        </p:nvSpPr>
        <p:spPr>
          <a:xfrm>
            <a:off x="6722386" y="3085418"/>
            <a:ext cx="2257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/>
              <a:t>Numerical solution: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CE018A-5E36-29D4-590A-153EC7B30D22}"/>
              </a:ext>
            </a:extLst>
          </p:cNvPr>
          <p:cNvGrpSpPr/>
          <p:nvPr/>
        </p:nvGrpSpPr>
        <p:grpSpPr>
          <a:xfrm>
            <a:off x="-136278" y="3118095"/>
            <a:ext cx="5305710" cy="2279866"/>
            <a:chOff x="5070266" y="3073588"/>
            <a:chExt cx="5305710" cy="22798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B0F95E-7B75-C770-BA7D-DDFF6AF913B3}"/>
                </a:ext>
              </a:extLst>
            </p:cNvPr>
            <p:cNvSpPr txBox="1"/>
            <p:nvPr/>
          </p:nvSpPr>
          <p:spPr>
            <a:xfrm>
              <a:off x="6810096" y="3073588"/>
              <a:ext cx="22572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u="sng" dirty="0"/>
                <a:t>Euler’s method: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8534119-7CEC-AF4B-FDF3-E18640609D7F}"/>
                    </a:ext>
                  </a:extLst>
                </p:cNvPr>
                <p:cNvSpPr txBox="1"/>
                <p:nvPr/>
              </p:nvSpPr>
              <p:spPr>
                <a:xfrm>
                  <a:off x="5070266" y="3599128"/>
                  <a:ext cx="5305710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𝑜𝑑𝑒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  <a:p>
                  <a:r>
                    <a:rPr lang="en-US" dirty="0"/>
                    <a:t>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8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𝑜𝑑𝑒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=0.1</m:t>
                        </m:r>
                      </m:oMath>
                    </m:oMathPara>
                  </a14:m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8534119-7CEC-AF4B-FDF3-E18640609D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0266" y="3599128"/>
                  <a:ext cx="5305710" cy="175432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AA571E-3E75-7E01-D6B5-16A33D300621}"/>
                  </a:ext>
                </a:extLst>
              </p:cNvPr>
              <p:cNvSpPr txBox="1"/>
              <p:nvPr/>
            </p:nvSpPr>
            <p:spPr>
              <a:xfrm>
                <a:off x="225552" y="5251387"/>
                <a:ext cx="44694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𝑜𝑑𝑒</m:t>
                        </m:r>
                      </m:sub>
                    </m:sSub>
                  </m:oMath>
                </a14:m>
                <a:r>
                  <a:rPr lang="en-US" sz="1600" dirty="0"/>
                  <a:t> is the step size used for Euler’s method – this is independent from the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600" dirty="0"/>
                  <a:t> used by CTSE.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AA571E-3E75-7E01-D6B5-16A33D300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2" y="5251387"/>
                <a:ext cx="4469437" cy="584775"/>
              </a:xfrm>
              <a:prstGeom prst="rect">
                <a:avLst/>
              </a:prstGeom>
              <a:blipFill>
                <a:blip r:embed="rId6"/>
                <a:stretch>
                  <a:fillRect l="-567" t="-212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575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B361DD3-36DA-F6B1-1621-1033541220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ODE solver –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𝒅𝒂</m:t>
                    </m:r>
                  </m:oMath>
                </a14:m>
                <a:r>
                  <a:rPr lang="en-US" dirty="0"/>
                  <a:t> result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B361DD3-36DA-F6B1-1621-103354122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411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4EB4C-4C7C-74FC-BD9B-E90FFBD4F0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0067" y="1372027"/>
                <a:ext cx="11274552" cy="99056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The sensitivity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𝑑𝑎</m:t>
                    </m:r>
                  </m:oMath>
                </a14:m>
                <a:r>
                  <a:rPr lang="en-US" sz="2000" dirty="0"/>
                  <a:t> can be obtained using the standard Euler’s method but now with complex variable parameters. As shown below, parameter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is replaced by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𝑖h</m:t>
                    </m:r>
                  </m:oMath>
                </a14:m>
                <a:r>
                  <a:rPr lang="en-US" sz="2000" dirty="0"/>
                  <a:t> (with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) and the derivative with respect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is obtained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4EB4C-4C7C-74FC-BD9B-E90FFBD4F0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067" y="1372027"/>
                <a:ext cx="11274552" cy="990560"/>
              </a:xfrm>
              <a:blipFill>
                <a:blip r:embed="rId3"/>
                <a:stretch>
                  <a:fillRect l="-563" t="-6329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16302-BFAC-9BAC-2C04-72648565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B8E81333-879A-1DB6-FE9B-36C1AFBF65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0652247"/>
                  </p:ext>
                </p:extLst>
              </p:nvPr>
            </p:nvGraphicFramePr>
            <p:xfrm>
              <a:off x="1799107" y="3260933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722151">
                      <a:extLst>
                        <a:ext uri="{9D8B030D-6E8A-4147-A177-3AD203B41FA5}">
                          <a16:colId xmlns:a16="http://schemas.microsoft.com/office/drawing/2014/main" val="4233879996"/>
                        </a:ext>
                      </a:extLst>
                    </a:gridCol>
                    <a:gridCol w="2529049">
                      <a:extLst>
                        <a:ext uri="{9D8B030D-6E8A-4147-A177-3AD203B41FA5}">
                          <a16:colId xmlns:a16="http://schemas.microsoft.com/office/drawing/2014/main" val="3952550784"/>
                        </a:ext>
                      </a:extLst>
                    </a:gridCol>
                    <a:gridCol w="1424225">
                      <a:extLst>
                        <a:ext uri="{9D8B030D-6E8A-4147-A177-3AD203B41FA5}">
                          <a16:colId xmlns:a16="http://schemas.microsoft.com/office/drawing/2014/main" val="1573995972"/>
                        </a:ext>
                      </a:extLst>
                    </a:gridCol>
                    <a:gridCol w="1576929">
                      <a:extLst>
                        <a:ext uri="{9D8B030D-6E8A-4147-A177-3AD203B41FA5}">
                          <a16:colId xmlns:a16="http://schemas.microsoft.com/office/drawing/2014/main" val="1050820378"/>
                        </a:ext>
                      </a:extLst>
                    </a:gridCol>
                    <a:gridCol w="1875646">
                      <a:extLst>
                        <a:ext uri="{9D8B030D-6E8A-4147-A177-3AD203B41FA5}">
                          <a16:colId xmlns:a16="http://schemas.microsoft.com/office/drawing/2014/main" val="3152808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𝒅𝒂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𝒅𝒚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𝒅𝒂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𝒆𝒙𝒂𝒄𝒕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Error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39326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---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7263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1.1+1∗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0.1108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9.80∗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3073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1.229+2.2∗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0.22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0.2471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1.09∗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1956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1.388+3.649∗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0.3649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0.4147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1.20∗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9127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1.578+5.402∗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0.5402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0.6204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1.29∗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51236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B8E81333-879A-1DB6-FE9B-36C1AFBF65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0652247"/>
                  </p:ext>
                </p:extLst>
              </p:nvPr>
            </p:nvGraphicFramePr>
            <p:xfrm>
              <a:off x="1799107" y="3260933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722151">
                      <a:extLst>
                        <a:ext uri="{9D8B030D-6E8A-4147-A177-3AD203B41FA5}">
                          <a16:colId xmlns:a16="http://schemas.microsoft.com/office/drawing/2014/main" val="4233879996"/>
                        </a:ext>
                      </a:extLst>
                    </a:gridCol>
                    <a:gridCol w="2529049">
                      <a:extLst>
                        <a:ext uri="{9D8B030D-6E8A-4147-A177-3AD203B41FA5}">
                          <a16:colId xmlns:a16="http://schemas.microsoft.com/office/drawing/2014/main" val="3952550784"/>
                        </a:ext>
                      </a:extLst>
                    </a:gridCol>
                    <a:gridCol w="1424225">
                      <a:extLst>
                        <a:ext uri="{9D8B030D-6E8A-4147-A177-3AD203B41FA5}">
                          <a16:colId xmlns:a16="http://schemas.microsoft.com/office/drawing/2014/main" val="1573995972"/>
                        </a:ext>
                      </a:extLst>
                    </a:gridCol>
                    <a:gridCol w="1576929">
                      <a:extLst>
                        <a:ext uri="{9D8B030D-6E8A-4147-A177-3AD203B41FA5}">
                          <a16:colId xmlns:a16="http://schemas.microsoft.com/office/drawing/2014/main" val="1050820378"/>
                        </a:ext>
                      </a:extLst>
                    </a:gridCol>
                    <a:gridCol w="1875646">
                      <a:extLst>
                        <a:ext uri="{9D8B030D-6E8A-4147-A177-3AD203B41FA5}">
                          <a16:colId xmlns:a16="http://schemas.microsoft.com/office/drawing/2014/main" val="3152808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643" t="-6897" r="-194472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6549" t="-6897" r="-242478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7581" t="-6897" r="-120968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Error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39326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---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6549" t="-103333" r="-242478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7581" t="-103333" r="-120968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7263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643" t="-210345" r="-194472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6549" t="-210345" r="-242478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7581" t="-210345" r="-120968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33108" t="-210345" r="-1351" b="-3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3073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643" t="-310345" r="-194472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6549" t="-310345" r="-242478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7581" t="-310345" r="-120968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33108" t="-310345" r="-1351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956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643" t="-396667" r="-194472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6549" t="-396667" r="-242478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7581" t="-396667" r="-120968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33108" t="-396667" r="-1351" b="-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9127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8643" t="-513793" r="-194472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6549" t="-513793" r="-242478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7581" t="-513793" r="-120968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33108" t="-513793" r="-1351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51236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6C4FE5-018D-D61E-5CDF-A19712651FC6}"/>
                  </a:ext>
                </a:extLst>
              </p:cNvPr>
              <p:cNvSpPr txBox="1"/>
              <p:nvPr/>
            </p:nvSpPr>
            <p:spPr>
              <a:xfrm>
                <a:off x="2381820" y="2573256"/>
                <a:ext cx="679503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                  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6C4FE5-018D-D61E-5CDF-A19712651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820" y="2573256"/>
                <a:ext cx="6795032" cy="400110"/>
              </a:xfrm>
              <a:prstGeom prst="rect">
                <a:avLst/>
              </a:prstGeom>
              <a:blipFill>
                <a:blip r:embed="rId5"/>
                <a:stretch>
                  <a:fillRect l="-560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A8C891-FBC1-4F67-BFF5-686822FF628D}"/>
                  </a:ext>
                </a:extLst>
              </p:cNvPr>
              <p:cNvSpPr txBox="1"/>
              <p:nvPr/>
            </p:nvSpPr>
            <p:spPr>
              <a:xfrm>
                <a:off x="4017547" y="5625034"/>
                <a:ext cx="5075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CTSE results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sz="2000" dirty="0"/>
                  <a:t> was used).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A8C891-FBC1-4F67-BFF5-686822FF6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547" y="5625034"/>
                <a:ext cx="5075853" cy="400110"/>
              </a:xfrm>
              <a:prstGeom prst="rect">
                <a:avLst/>
              </a:prstGeom>
              <a:blipFill>
                <a:blip r:embed="rId6"/>
                <a:stretch>
                  <a:fillRect l="-1247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919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B361DD3-36DA-F6B1-1621-1033541220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ODE solver –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𝒅𝒃</m:t>
                    </m:r>
                  </m:oMath>
                </a14:m>
                <a:r>
                  <a:rPr lang="en-US" dirty="0"/>
                  <a:t> result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B361DD3-36DA-F6B1-1621-103354122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411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4EB4C-4C7C-74FC-BD9B-E90FFBD4F0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0067" y="1372027"/>
                <a:ext cx="11274552" cy="99056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The sensitivity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𝑑𝑏</m:t>
                    </m:r>
                  </m:oMath>
                </a14:m>
                <a:r>
                  <a:rPr lang="en-US" sz="2000" dirty="0"/>
                  <a:t> can be obtained using the standard Euler’s method but now with complex variable parameters. As shown below, parameter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 is replaced by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𝑖h</m:t>
                    </m:r>
                  </m:oMath>
                </a14:m>
                <a:r>
                  <a:rPr lang="en-US" sz="2000" dirty="0"/>
                  <a:t> (with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) and the derivative with respect to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 is obtained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4EB4C-4C7C-74FC-BD9B-E90FFBD4F0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067" y="1372027"/>
                <a:ext cx="11274552" cy="990560"/>
              </a:xfrm>
              <a:blipFill>
                <a:blip r:embed="rId3"/>
                <a:stretch>
                  <a:fillRect l="-563" t="-6329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16302-BFAC-9BAC-2C04-72648565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B8E81333-879A-1DB6-FE9B-36C1AFBF65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3001677"/>
                  </p:ext>
                </p:extLst>
              </p:nvPr>
            </p:nvGraphicFramePr>
            <p:xfrm>
              <a:off x="1588489" y="3194568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722151">
                      <a:extLst>
                        <a:ext uri="{9D8B030D-6E8A-4147-A177-3AD203B41FA5}">
                          <a16:colId xmlns:a16="http://schemas.microsoft.com/office/drawing/2014/main" val="4233879996"/>
                        </a:ext>
                      </a:extLst>
                    </a:gridCol>
                    <a:gridCol w="2529049">
                      <a:extLst>
                        <a:ext uri="{9D8B030D-6E8A-4147-A177-3AD203B41FA5}">
                          <a16:colId xmlns:a16="http://schemas.microsoft.com/office/drawing/2014/main" val="3952550784"/>
                        </a:ext>
                      </a:extLst>
                    </a:gridCol>
                    <a:gridCol w="1424225">
                      <a:extLst>
                        <a:ext uri="{9D8B030D-6E8A-4147-A177-3AD203B41FA5}">
                          <a16:colId xmlns:a16="http://schemas.microsoft.com/office/drawing/2014/main" val="1573995972"/>
                        </a:ext>
                      </a:extLst>
                    </a:gridCol>
                    <a:gridCol w="1576929">
                      <a:extLst>
                        <a:ext uri="{9D8B030D-6E8A-4147-A177-3AD203B41FA5}">
                          <a16:colId xmlns:a16="http://schemas.microsoft.com/office/drawing/2014/main" val="1050820378"/>
                        </a:ext>
                      </a:extLst>
                    </a:gridCol>
                    <a:gridCol w="1875646">
                      <a:extLst>
                        <a:ext uri="{9D8B030D-6E8A-4147-A177-3AD203B41FA5}">
                          <a16:colId xmlns:a16="http://schemas.microsoft.com/office/drawing/2014/main" val="3152808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𝒅𝒃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𝒅𝒚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𝒅𝒃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𝒆𝒙𝒂𝒄𝒕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Error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39326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---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−−−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7263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1.1+0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0.0052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3073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1.229+1.0∗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0.0214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0.532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1956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1.388+3.1∗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0.031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0.0499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0.378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9127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1.578+6.41∗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0.0641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0.0918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0.301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51236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B8E81333-879A-1DB6-FE9B-36C1AFBF65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3001677"/>
                  </p:ext>
                </p:extLst>
              </p:nvPr>
            </p:nvGraphicFramePr>
            <p:xfrm>
              <a:off x="1588489" y="3194568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722151">
                      <a:extLst>
                        <a:ext uri="{9D8B030D-6E8A-4147-A177-3AD203B41FA5}">
                          <a16:colId xmlns:a16="http://schemas.microsoft.com/office/drawing/2014/main" val="4233879996"/>
                        </a:ext>
                      </a:extLst>
                    </a:gridCol>
                    <a:gridCol w="2529049">
                      <a:extLst>
                        <a:ext uri="{9D8B030D-6E8A-4147-A177-3AD203B41FA5}">
                          <a16:colId xmlns:a16="http://schemas.microsoft.com/office/drawing/2014/main" val="3952550784"/>
                        </a:ext>
                      </a:extLst>
                    </a:gridCol>
                    <a:gridCol w="1424225">
                      <a:extLst>
                        <a:ext uri="{9D8B030D-6E8A-4147-A177-3AD203B41FA5}">
                          <a16:colId xmlns:a16="http://schemas.microsoft.com/office/drawing/2014/main" val="1573995972"/>
                        </a:ext>
                      </a:extLst>
                    </a:gridCol>
                    <a:gridCol w="1576929">
                      <a:extLst>
                        <a:ext uri="{9D8B030D-6E8A-4147-A177-3AD203B41FA5}">
                          <a16:colId xmlns:a16="http://schemas.microsoft.com/office/drawing/2014/main" val="1050820378"/>
                        </a:ext>
                      </a:extLst>
                    </a:gridCol>
                    <a:gridCol w="1875646">
                      <a:extLst>
                        <a:ext uri="{9D8B030D-6E8A-4147-A177-3AD203B41FA5}">
                          <a16:colId xmlns:a16="http://schemas.microsoft.com/office/drawing/2014/main" val="3152808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146" t="-6897" r="-194472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7434" t="-6897" r="-242478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8387" t="-6897" r="-120968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Error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39326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---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7434" t="-103333" r="-242478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8387" t="-103333" r="-120968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7263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146" t="-210345" r="-194472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7434" t="-210345" r="-242478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8387" t="-210345" r="-120968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33784" t="-210345" r="-1351" b="-3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3073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146" t="-310345" r="-194472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7434" t="-310345" r="-242478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8387" t="-310345" r="-120968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33784" t="-310345" r="-1351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956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146" t="-396667" r="-194472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7434" t="-396667" r="-242478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8387" t="-396667" r="-120968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33784" t="-396667" r="-1351" b="-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9127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146" t="-513793" r="-194472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7434" t="-513793" r="-242478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8387" t="-513793" r="-120968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33784" t="-513793" r="-1351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51236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2283B9-C7D0-F671-B875-079B52DABD7B}"/>
                  </a:ext>
                </a:extLst>
              </p:cNvPr>
              <p:cNvSpPr txBox="1"/>
              <p:nvPr/>
            </p:nvSpPr>
            <p:spPr>
              <a:xfrm>
                <a:off x="2327065" y="2362587"/>
                <a:ext cx="679503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                  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𝑖h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2283B9-C7D0-F671-B875-079B52DAB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065" y="2362587"/>
                <a:ext cx="6795032" cy="400110"/>
              </a:xfrm>
              <a:prstGeom prst="rect">
                <a:avLst/>
              </a:prstGeom>
              <a:blipFill>
                <a:blip r:embed="rId5"/>
                <a:stretch>
                  <a:fillRect l="-560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8AEC1E-3AAA-E662-10DB-0A93463235C9}"/>
                  </a:ext>
                </a:extLst>
              </p:cNvPr>
              <p:cNvSpPr txBox="1"/>
              <p:nvPr/>
            </p:nvSpPr>
            <p:spPr>
              <a:xfrm>
                <a:off x="4017547" y="5625034"/>
                <a:ext cx="5075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CTSE results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sz="2000" dirty="0"/>
                  <a:t> was used).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8AEC1E-3AAA-E662-10DB-0A9346323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547" y="5625034"/>
                <a:ext cx="5075853" cy="400110"/>
              </a:xfrm>
              <a:prstGeom prst="rect">
                <a:avLst/>
              </a:prstGeom>
              <a:blipFill>
                <a:blip r:embed="rId6"/>
                <a:stretch>
                  <a:fillRect l="-1247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573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B361DD3-36DA-F6B1-1621-1033541220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ODE solver –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𝒅𝒈</m:t>
                    </m:r>
                  </m:oMath>
                </a14:m>
                <a:r>
                  <a:rPr lang="en-US" dirty="0"/>
                  <a:t> result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B361DD3-36DA-F6B1-1621-103354122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411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4EB4C-4C7C-74FC-BD9B-E90FFBD4F0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0067" y="1372027"/>
                <a:ext cx="11274552" cy="99056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The sensitivity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𝑑𝑔</m:t>
                    </m:r>
                  </m:oMath>
                </a14:m>
                <a:r>
                  <a:rPr lang="en-US" sz="2000" dirty="0"/>
                  <a:t> can be obtained using the standard Euler’s method but now with complex variable parameters. As shown below, 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 is replaced by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𝑖h</m:t>
                    </m:r>
                  </m:oMath>
                </a14:m>
                <a:r>
                  <a:rPr lang="en-US" sz="2000" dirty="0"/>
                  <a:t> (with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) and the derivative with respect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 is obtained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4EB4C-4C7C-74FC-BD9B-E90FFBD4F0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067" y="1372027"/>
                <a:ext cx="11274552" cy="990560"/>
              </a:xfrm>
              <a:blipFill>
                <a:blip r:embed="rId3"/>
                <a:stretch>
                  <a:fillRect l="-563" t="-6329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16302-BFAC-9BAC-2C04-72648565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B8E81333-879A-1DB6-FE9B-36C1AFBF65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796622"/>
                  </p:ext>
                </p:extLst>
              </p:nvPr>
            </p:nvGraphicFramePr>
            <p:xfrm>
              <a:off x="1741802" y="3094216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722151">
                      <a:extLst>
                        <a:ext uri="{9D8B030D-6E8A-4147-A177-3AD203B41FA5}">
                          <a16:colId xmlns:a16="http://schemas.microsoft.com/office/drawing/2014/main" val="4233879996"/>
                        </a:ext>
                      </a:extLst>
                    </a:gridCol>
                    <a:gridCol w="2529049">
                      <a:extLst>
                        <a:ext uri="{9D8B030D-6E8A-4147-A177-3AD203B41FA5}">
                          <a16:colId xmlns:a16="http://schemas.microsoft.com/office/drawing/2014/main" val="3952550784"/>
                        </a:ext>
                      </a:extLst>
                    </a:gridCol>
                    <a:gridCol w="1424225">
                      <a:extLst>
                        <a:ext uri="{9D8B030D-6E8A-4147-A177-3AD203B41FA5}">
                          <a16:colId xmlns:a16="http://schemas.microsoft.com/office/drawing/2014/main" val="1573995972"/>
                        </a:ext>
                      </a:extLst>
                    </a:gridCol>
                    <a:gridCol w="1576929">
                      <a:extLst>
                        <a:ext uri="{9D8B030D-6E8A-4147-A177-3AD203B41FA5}">
                          <a16:colId xmlns:a16="http://schemas.microsoft.com/office/drawing/2014/main" val="1050820378"/>
                        </a:ext>
                      </a:extLst>
                    </a:gridCol>
                    <a:gridCol w="1875646">
                      <a:extLst>
                        <a:ext uri="{9D8B030D-6E8A-4147-A177-3AD203B41FA5}">
                          <a16:colId xmlns:a16="http://schemas.microsoft.com/office/drawing/2014/main" val="3152808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𝒅𝒈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𝒅𝒚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𝒅𝒈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𝒆𝒙𝒂𝒄𝒕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Error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39326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---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−−−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7263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1.1+1.1∗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−10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1.105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4.68∗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3073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1.229+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1.21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−10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1.21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1.221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9.33∗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1956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1.388+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1.331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−10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1.33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1.350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1.40∗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9127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1.578+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1.464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−10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1.46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1.492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1.86∗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51236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B8E81333-879A-1DB6-FE9B-36C1AFBF65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796622"/>
                  </p:ext>
                </p:extLst>
              </p:nvPr>
            </p:nvGraphicFramePr>
            <p:xfrm>
              <a:off x="1741802" y="3094216"/>
              <a:ext cx="8128000" cy="222504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722151">
                      <a:extLst>
                        <a:ext uri="{9D8B030D-6E8A-4147-A177-3AD203B41FA5}">
                          <a16:colId xmlns:a16="http://schemas.microsoft.com/office/drawing/2014/main" val="4233879996"/>
                        </a:ext>
                      </a:extLst>
                    </a:gridCol>
                    <a:gridCol w="2529049">
                      <a:extLst>
                        <a:ext uri="{9D8B030D-6E8A-4147-A177-3AD203B41FA5}">
                          <a16:colId xmlns:a16="http://schemas.microsoft.com/office/drawing/2014/main" val="3952550784"/>
                        </a:ext>
                      </a:extLst>
                    </a:gridCol>
                    <a:gridCol w="1424225">
                      <a:extLst>
                        <a:ext uri="{9D8B030D-6E8A-4147-A177-3AD203B41FA5}">
                          <a16:colId xmlns:a16="http://schemas.microsoft.com/office/drawing/2014/main" val="1573995972"/>
                        </a:ext>
                      </a:extLst>
                    </a:gridCol>
                    <a:gridCol w="1576929">
                      <a:extLst>
                        <a:ext uri="{9D8B030D-6E8A-4147-A177-3AD203B41FA5}">
                          <a16:colId xmlns:a16="http://schemas.microsoft.com/office/drawing/2014/main" val="1050820378"/>
                        </a:ext>
                      </a:extLst>
                    </a:gridCol>
                    <a:gridCol w="1875646">
                      <a:extLst>
                        <a:ext uri="{9D8B030D-6E8A-4147-A177-3AD203B41FA5}">
                          <a16:colId xmlns:a16="http://schemas.microsoft.com/office/drawing/2014/main" val="3152808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146" t="-6897" r="-194472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7434" t="-6897" r="-242478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8387" t="-6897" r="-120968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Error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39326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---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7434" t="-103333" r="-242478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8387" t="-103333" r="-120968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7263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146" t="-210345" r="-194472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7434" t="-210345" r="-242478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8387" t="-210345" r="-120968" b="-3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33784" t="-210345" r="-1351" b="-3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3073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146" t="-310345" r="-194472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7434" t="-310345" r="-242478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8387" t="-310345" r="-120968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33784" t="-310345" r="-1351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956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146" t="-396667" r="-194472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7434" t="-396667" r="-242478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8387" t="-396667" r="-120968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33784" t="-396667" r="-1351" b="-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9127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146" t="-513793" r="-194472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7434" t="-513793" r="-242478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98387" t="-513793" r="-120968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33784" t="-513793" r="-1351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51236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4868FA-1D8B-85EC-BF56-4CA7BFD63C68}"/>
                  </a:ext>
                </a:extLst>
              </p:cNvPr>
              <p:cNvSpPr txBox="1"/>
              <p:nvPr/>
            </p:nvSpPr>
            <p:spPr>
              <a:xfrm>
                <a:off x="1626208" y="2437279"/>
                <a:ext cx="80200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                  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4868FA-1D8B-85EC-BF56-4CA7BFD63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208" y="2437279"/>
                <a:ext cx="8020068" cy="400110"/>
              </a:xfrm>
              <a:prstGeom prst="rect">
                <a:avLst/>
              </a:prstGeom>
              <a:blipFill>
                <a:blip r:embed="rId5"/>
                <a:stretch>
                  <a:fillRect l="-633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8CAD47-1B5C-0178-18FB-219730E61D01}"/>
                  </a:ext>
                </a:extLst>
              </p:cNvPr>
              <p:cNvSpPr txBox="1"/>
              <p:nvPr/>
            </p:nvSpPr>
            <p:spPr>
              <a:xfrm>
                <a:off x="4017547" y="5625034"/>
                <a:ext cx="5075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CTSE results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sz="2000" dirty="0"/>
                  <a:t> was used).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8CAD47-1B5C-0178-18FB-219730E61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547" y="5625034"/>
                <a:ext cx="5075853" cy="400110"/>
              </a:xfrm>
              <a:prstGeom prst="rect">
                <a:avLst/>
              </a:prstGeom>
              <a:blipFill>
                <a:blip r:embed="rId2"/>
                <a:stretch>
                  <a:fillRect l="-1247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628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1DD3-36DA-F6B1-1621-10335412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Cauchy-Reimann (CR)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4EB4C-4C7C-74FC-BD9B-E90FFBD4F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67" y="1372027"/>
            <a:ext cx="11274552" cy="990560"/>
          </a:xfrm>
        </p:spPr>
        <p:txBody>
          <a:bodyPr>
            <a:noAutofit/>
          </a:bodyPr>
          <a:lstStyle/>
          <a:p>
            <a:r>
              <a:rPr lang="en-US" sz="2000" dirty="0"/>
              <a:t>CTSE can be employed without complex numbers using Cauchy-Reimann matrices of all real values. This is sometimes useful for numerical algorithms/software without a complex version, e.g., solvers for systems of linear equations.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16302-BFAC-9BAC-2C04-72648565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B9EBAB-8BA3-0D7B-6C06-7118A3589909}"/>
                  </a:ext>
                </a:extLst>
              </p:cNvPr>
              <p:cNvSpPr txBox="1"/>
              <p:nvPr/>
            </p:nvSpPr>
            <p:spPr>
              <a:xfrm>
                <a:off x="961797" y="2492553"/>
                <a:ext cx="10298784" cy="2861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Any complex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can be rewritten in the matrix form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/>
                  <a:t>. </a:t>
                </a:r>
              </a:p>
              <a:p>
                <a:r>
                  <a:rPr lang="en-US" sz="2000" dirty="0"/>
                  <a:t>Thus, to differentiate a function using CTSE, one computes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𝑖h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/>
                  <a:t>) where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is again a small step size.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 dirty="0"/>
                                <m:t>)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Where the subscript 21 indicates the first column second row of the resulting matrix.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B9EBAB-8BA3-0D7B-6C06-7118A3589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97" y="2492553"/>
                <a:ext cx="10298784" cy="2861617"/>
              </a:xfrm>
              <a:prstGeom prst="rect">
                <a:avLst/>
              </a:prstGeom>
              <a:blipFill>
                <a:blip r:embed="rId2"/>
                <a:stretch>
                  <a:fillRect l="-651" r="-1066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320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3F7281-9437-BA0D-8242-7FF81EBFBCC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Closed-form example: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3F7281-9437-BA0D-8242-7FF81EBFB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411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9D342-2D0D-12F6-5E29-EAD4DC869C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7048"/>
                <a:ext cx="11274552" cy="1901952"/>
              </a:xfrm>
            </p:spPr>
            <p:txBody>
              <a:bodyPr/>
              <a:lstStyle/>
              <a:p>
                <a:r>
                  <a:rPr lang="en-US" dirty="0"/>
                  <a:t>Compute the derivative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using the CR form for complex numbers.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9D342-2D0D-12F6-5E29-EAD4DC869C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7048"/>
                <a:ext cx="11274552" cy="1901952"/>
              </a:xfrm>
              <a:blipFill>
                <a:blip r:embed="rId3"/>
                <a:stretch>
                  <a:fillRect l="-787" t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AAEB2-E364-DA75-5C9A-B1587134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3ACD81-D4B0-03BD-5154-883C4A02FAFB}"/>
                  </a:ext>
                </a:extLst>
              </p:cNvPr>
              <p:cNvSpPr txBox="1"/>
              <p:nvPr/>
            </p:nvSpPr>
            <p:spPr>
              <a:xfrm>
                <a:off x="1536365" y="2195494"/>
                <a:ext cx="7412636" cy="2162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h𝑥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 dirty="0"/>
                                <m:t>)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h𝑥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h𝑥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3ACD81-D4B0-03BD-5154-883C4A02F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365" y="2195494"/>
                <a:ext cx="7412636" cy="2162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9631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3F7281-9437-BA0D-8242-7FF81EBFBCC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Closed-form example: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3F7281-9437-BA0D-8242-7FF81EBFB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411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9D342-2D0D-12F6-5E29-EAD4DC869C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7048"/>
                <a:ext cx="11274552" cy="1901952"/>
              </a:xfrm>
            </p:spPr>
            <p:txBody>
              <a:bodyPr/>
              <a:lstStyle/>
              <a:p>
                <a:r>
                  <a:rPr lang="en-US" dirty="0"/>
                  <a:t>Compute the derivative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using the CR form for complex numbers.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9D342-2D0D-12F6-5E29-EAD4DC869C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7048"/>
                <a:ext cx="11274552" cy="1901952"/>
              </a:xfrm>
              <a:blipFill>
                <a:blip r:embed="rId3"/>
                <a:stretch>
                  <a:fillRect l="-787" t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AAEB2-E364-DA75-5C9A-B1587134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3ACD81-D4B0-03BD-5154-883C4A02FAFB}"/>
                  </a:ext>
                </a:extLst>
              </p:cNvPr>
              <p:cNvSpPr txBox="1"/>
              <p:nvPr/>
            </p:nvSpPr>
            <p:spPr>
              <a:xfrm>
                <a:off x="802376" y="2261506"/>
                <a:ext cx="11043728" cy="3135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h𝑥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dirty="0"/>
                                    <m:t>)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h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h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h𝑥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h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+2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h𝑥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h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</m:m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3ACD81-D4B0-03BD-5154-883C4A02F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76" y="2261506"/>
                <a:ext cx="11043728" cy="3135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02AEA6-2A17-5BB3-B3B4-50BF206C0AB5}"/>
                  </a:ext>
                </a:extLst>
              </p:cNvPr>
              <p:cNvSpPr txBox="1"/>
              <p:nvPr/>
            </p:nvSpPr>
            <p:spPr>
              <a:xfrm>
                <a:off x="4004962" y="5650735"/>
                <a:ext cx="56002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CTSE is exact in the limit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02AEA6-2A17-5BB3-B3B4-50BF206C0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962" y="5650735"/>
                <a:ext cx="5600217" cy="400110"/>
              </a:xfrm>
              <a:prstGeom prst="rect">
                <a:avLst/>
              </a:prstGeom>
              <a:blipFill>
                <a:blip r:embed="rId5"/>
                <a:stretch>
                  <a:fillRect l="-1131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49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3F7281-9437-BA0D-8242-7FF81EBFBCC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Closed-form example: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3F7281-9437-BA0D-8242-7FF81EBFB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411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9D342-2D0D-12F6-5E29-EAD4DC869C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7048"/>
                <a:ext cx="11274552" cy="1901952"/>
              </a:xfrm>
            </p:spPr>
            <p:txBody>
              <a:bodyPr/>
              <a:lstStyle/>
              <a:p>
                <a:r>
                  <a:rPr lang="en-US" dirty="0"/>
                  <a:t>Compute the derivative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CR form for complex numbers.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9D342-2D0D-12F6-5E29-EAD4DC869C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7048"/>
                <a:ext cx="11274552" cy="1901952"/>
              </a:xfrm>
              <a:blipFill>
                <a:blip r:embed="rId3"/>
                <a:stretch>
                  <a:fillRect l="-787" t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AAEB2-E364-DA75-5C9A-B1587134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3ACD81-D4B0-03BD-5154-883C4A02FAFB}"/>
                  </a:ext>
                </a:extLst>
              </p:cNvPr>
              <p:cNvSpPr txBox="1"/>
              <p:nvPr/>
            </p:nvSpPr>
            <p:spPr>
              <a:xfrm>
                <a:off x="490427" y="2018347"/>
                <a:ext cx="10745360" cy="3087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𝑒𝑥𝑝𝑀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dirty="0"/>
                                    <m:t>)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p>
                                        </m:sSup>
                                        <m:func>
                                          <m:func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  <m:brk m:alnAt="7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c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p>
                                        </m:sSup>
                                        <m:func>
                                          <m:func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m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p>
                                        </m:sSup>
                                        <m:func>
                                          <m:func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p>
                                        </m:sSup>
                                        <m:func>
                                          <m:func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  <m:brk m:alnAt="7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c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mr>
                                  </m:m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3ACD81-D4B0-03BD-5154-883C4A02F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7" y="2018347"/>
                <a:ext cx="10745360" cy="30878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02AEA6-2A17-5BB3-B3B4-50BF206C0AB5}"/>
                  </a:ext>
                </a:extLst>
              </p:cNvPr>
              <p:cNvSpPr txBox="1"/>
              <p:nvPr/>
            </p:nvSpPr>
            <p:spPr>
              <a:xfrm>
                <a:off x="3861124" y="5286860"/>
                <a:ext cx="42400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CTSE is exact in the limit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02AEA6-2A17-5BB3-B3B4-50BF206C0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124" y="5286860"/>
                <a:ext cx="4240049" cy="400110"/>
              </a:xfrm>
              <a:prstGeom prst="rect">
                <a:avLst/>
              </a:prstGeom>
              <a:blipFill>
                <a:blip r:embed="rId5"/>
                <a:stretch>
                  <a:fillRect t="-9375" r="-299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098CA0E-A9FC-5CD5-79C1-8CDCC262F537}"/>
              </a:ext>
            </a:extLst>
          </p:cNvPr>
          <p:cNvSpPr txBox="1"/>
          <p:nvPr/>
        </p:nvSpPr>
        <p:spPr>
          <a:xfrm>
            <a:off x="362048" y="5799012"/>
            <a:ext cx="1153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Note, </a:t>
            </a:r>
            <a:r>
              <a:rPr lang="en-US" b="1" dirty="0"/>
              <a:t>functions of matrices </a:t>
            </a:r>
            <a:r>
              <a:rPr lang="en-US" dirty="0"/>
              <a:t>must be used for the exponential operator NOT the standard exponential function.</a:t>
            </a:r>
          </a:p>
        </p:txBody>
      </p:sp>
    </p:spTree>
    <p:extLst>
      <p:ext uri="{BB962C8B-B14F-4D97-AF65-F5344CB8AC3E}">
        <p14:creationId xmlns:p14="http://schemas.microsoft.com/office/powerpoint/2010/main" val="312664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5A0E-CB49-743F-E58E-109D10AD1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Taylor Series Expansion (CTSE)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69C1D-AE33-CE4A-43C9-F87CC37B9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7049"/>
            <a:ext cx="11274552" cy="473944"/>
          </a:xfrm>
        </p:spPr>
        <p:txBody>
          <a:bodyPr/>
          <a:lstStyle/>
          <a:p>
            <a:r>
              <a:rPr lang="en-US" dirty="0"/>
              <a:t>Summary, the first order derivative can be approximated 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89ACB-ABEF-BDDE-1003-9D638E5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389295-A0CB-2EAD-BA06-331FADA49498}"/>
                  </a:ext>
                </a:extLst>
              </p:cNvPr>
              <p:cNvSpPr txBox="1"/>
              <p:nvPr/>
            </p:nvSpPr>
            <p:spPr>
              <a:xfrm>
                <a:off x="882646" y="4112898"/>
                <a:ext cx="1024840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Note 1: that the derivative can be computed </a:t>
                </a:r>
                <a:r>
                  <a:rPr lang="en-US" sz="2000" dirty="0">
                    <a:solidFill>
                      <a:srgbClr val="FF0000"/>
                    </a:solidFill>
                  </a:rPr>
                  <a:t>without any subtraction of terms</a:t>
                </a:r>
                <a:r>
                  <a:rPr lang="en-US" sz="2000" dirty="0"/>
                  <a:t>, hence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can be made sufficiently small such that the terms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can be reduced to below machine precision.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389295-A0CB-2EAD-BA06-331FADA49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46" y="4112898"/>
                <a:ext cx="10248405" cy="1015663"/>
              </a:xfrm>
              <a:prstGeom prst="rect">
                <a:avLst/>
              </a:prstGeom>
              <a:blipFill>
                <a:blip r:embed="rId2"/>
                <a:stretch>
                  <a:fillRect l="-619" t="-375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AFDCE9-035B-BD69-1F27-BC62CE8905E5}"/>
                  </a:ext>
                </a:extLst>
              </p:cNvPr>
              <p:cNvSpPr txBox="1"/>
              <p:nvPr/>
            </p:nvSpPr>
            <p:spPr>
              <a:xfrm>
                <a:off x="882646" y="5242869"/>
                <a:ext cx="102484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Note 2: the real part is also affected but again terms of order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can be reduced to below machine precision, hence, practically speaking, the real part is not affected.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AFDCE9-035B-BD69-1F27-BC62CE890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46" y="5242869"/>
                <a:ext cx="10248405" cy="707886"/>
              </a:xfrm>
              <a:prstGeom prst="rect">
                <a:avLst/>
              </a:prstGeom>
              <a:blipFill>
                <a:blip r:embed="rId3"/>
                <a:stretch>
                  <a:fillRect l="-619" t="-3509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EF71F9-82CF-77F4-EE47-8BF8242E5274}"/>
                  </a:ext>
                </a:extLst>
              </p:cNvPr>
              <p:cNvSpPr txBox="1"/>
              <p:nvPr/>
            </p:nvSpPr>
            <p:spPr>
              <a:xfrm>
                <a:off x="3249115" y="2279518"/>
                <a:ext cx="4422475" cy="16526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For sufficiently small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0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𝑖h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Im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𝑖h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EF71F9-82CF-77F4-EE47-8BF8242E5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115" y="2279518"/>
                <a:ext cx="4422475" cy="1652632"/>
              </a:xfrm>
              <a:prstGeom prst="rect">
                <a:avLst/>
              </a:prstGeom>
              <a:blipFill>
                <a:blip r:embed="rId4"/>
                <a:stretch>
                  <a:fillRect l="-1429" t="-2273" b="-75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445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3F7281-9437-BA0D-8242-7FF81EBFBCC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Closed-form example: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3F7281-9437-BA0D-8242-7FF81EBFB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411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9D342-2D0D-12F6-5E29-EAD4DC869C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7048"/>
                <a:ext cx="11274552" cy="1901952"/>
              </a:xfrm>
            </p:spPr>
            <p:txBody>
              <a:bodyPr/>
              <a:lstStyle/>
              <a:p>
                <a:r>
                  <a:rPr lang="en-US" dirty="0"/>
                  <a:t>Compute the derivative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CR form for complex numbers.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9D342-2D0D-12F6-5E29-EAD4DC869C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7048"/>
                <a:ext cx="11274552" cy="1901952"/>
              </a:xfrm>
              <a:blipFill>
                <a:blip r:embed="rId3"/>
                <a:stretch>
                  <a:fillRect l="-787" t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AAEB2-E364-DA75-5C9A-B1587134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3ACD81-D4B0-03BD-5154-883C4A02FAFB}"/>
                  </a:ext>
                </a:extLst>
              </p:cNvPr>
              <p:cNvSpPr txBox="1"/>
              <p:nvPr/>
            </p:nvSpPr>
            <p:spPr>
              <a:xfrm>
                <a:off x="465698" y="1977319"/>
                <a:ext cx="10745360" cy="3108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𝑐𝑜𝑠𝑀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cosh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sinh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sinh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cosh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dirty="0"/>
                                    <m:t>)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func>
                                          <m:func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func>
                                          <m:func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cosh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func>
                                          <m:func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sinh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mr>
                                    <m:mr>
                                      <m:e>
                                        <m:func>
                                          <m:func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func>
                                          <m:func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sinh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  <m:e>
                                        <m:func>
                                          <m:func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func>
                                          <m:func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cosh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mr>
                                  </m:m>
                                </m:e>
                              </m:d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3ACD81-D4B0-03BD-5154-883C4A02F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98" y="1977319"/>
                <a:ext cx="10745360" cy="31084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02AEA6-2A17-5BB3-B3B4-50BF206C0AB5}"/>
                  </a:ext>
                </a:extLst>
              </p:cNvPr>
              <p:cNvSpPr txBox="1"/>
              <p:nvPr/>
            </p:nvSpPr>
            <p:spPr>
              <a:xfrm>
                <a:off x="3933043" y="5159456"/>
                <a:ext cx="56002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CTSE is exact in the limit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02AEA6-2A17-5BB3-B3B4-50BF206C0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043" y="5159456"/>
                <a:ext cx="5600217" cy="400110"/>
              </a:xfrm>
              <a:prstGeom prst="rect">
                <a:avLst/>
              </a:prstGeom>
              <a:blipFill>
                <a:blip r:embed="rId5"/>
                <a:stretch>
                  <a:fillRect l="-1131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098CA0E-A9FC-5CD5-79C1-8CDCC262F537}"/>
              </a:ext>
            </a:extLst>
          </p:cNvPr>
          <p:cNvSpPr txBox="1"/>
          <p:nvPr/>
        </p:nvSpPr>
        <p:spPr>
          <a:xfrm>
            <a:off x="577806" y="5706881"/>
            <a:ext cx="1153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Note, </a:t>
            </a:r>
            <a:r>
              <a:rPr lang="en-US" b="1" dirty="0"/>
              <a:t>functions of matrices </a:t>
            </a:r>
            <a:r>
              <a:rPr lang="en-US" dirty="0"/>
              <a:t>must be used for the sine operator NOT the standard sine function.</a:t>
            </a:r>
          </a:p>
        </p:txBody>
      </p:sp>
    </p:spTree>
    <p:extLst>
      <p:ext uri="{BB962C8B-B14F-4D97-AF65-F5344CB8AC3E}">
        <p14:creationId xmlns:p14="http://schemas.microsoft.com/office/powerpoint/2010/main" val="3297428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3F7281-9437-BA0D-8242-7FF81EBFBCC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Closed-form example: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3F7281-9437-BA0D-8242-7FF81EBFB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411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9D342-2D0D-12F6-5E29-EAD4DC869C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414032"/>
                <a:ext cx="11274552" cy="1901952"/>
              </a:xfrm>
            </p:spPr>
            <p:txBody>
              <a:bodyPr/>
              <a:lstStyle/>
              <a:p>
                <a:r>
                  <a:rPr lang="en-US" dirty="0"/>
                  <a:t>Compute the derivative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CR form for complex numbers.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9D342-2D0D-12F6-5E29-EAD4DC869C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414032"/>
                <a:ext cx="11274552" cy="1901952"/>
              </a:xfrm>
              <a:blipFill>
                <a:blip r:embed="rId3"/>
                <a:stretch>
                  <a:fillRect l="-788" t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AAEB2-E364-DA75-5C9A-B1587134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3ACD81-D4B0-03BD-5154-883C4A02FAFB}"/>
                  </a:ext>
                </a:extLst>
              </p:cNvPr>
              <p:cNvSpPr txBox="1"/>
              <p:nvPr/>
            </p:nvSpPr>
            <p:spPr>
              <a:xfrm>
                <a:off x="721796" y="2138696"/>
                <a:ext cx="10745360" cy="3108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𝑐𝑜𝑠𝑀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cosh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sinh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sinh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cosh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 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dirty="0"/>
                                    <m:t>)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func>
                                          <m:func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func>
                                          <m:func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cosh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  <m:e>
                                        <m:func>
                                          <m:func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func>
                                          <m:func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sinh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mr>
                                    <m:mr>
                                      <m:e>
                                        <m:func>
                                          <m:func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func>
                                          <m:func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sinh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  <m:e>
                                        <m:func>
                                          <m:func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func>
                                          <m:func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cosh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mr>
                                  </m:m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3ACD81-D4B0-03BD-5154-883C4A02F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96" y="2138696"/>
                <a:ext cx="10745360" cy="31084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02AEA6-2A17-5BB3-B3B4-50BF206C0AB5}"/>
                  </a:ext>
                </a:extLst>
              </p:cNvPr>
              <p:cNvSpPr txBox="1"/>
              <p:nvPr/>
            </p:nvSpPr>
            <p:spPr>
              <a:xfrm>
                <a:off x="3984414" y="5330952"/>
                <a:ext cx="56002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CTSE is exact in the limit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02AEA6-2A17-5BB3-B3B4-50BF206C0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414" y="5330952"/>
                <a:ext cx="5600217" cy="400110"/>
              </a:xfrm>
              <a:prstGeom prst="rect">
                <a:avLst/>
              </a:prstGeom>
              <a:blipFill>
                <a:blip r:embed="rId5"/>
                <a:stretch>
                  <a:fillRect l="-1131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098CA0E-A9FC-5CD5-79C1-8CDCC262F537}"/>
              </a:ext>
            </a:extLst>
          </p:cNvPr>
          <p:cNvSpPr txBox="1"/>
          <p:nvPr/>
        </p:nvSpPr>
        <p:spPr>
          <a:xfrm>
            <a:off x="457200" y="5834976"/>
            <a:ext cx="1153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Note, </a:t>
            </a:r>
            <a:r>
              <a:rPr lang="en-US" b="1" dirty="0"/>
              <a:t>functions of matrices </a:t>
            </a:r>
            <a:r>
              <a:rPr lang="en-US" dirty="0"/>
              <a:t>must be used for the cosine operator NOT the standard cosine function.</a:t>
            </a:r>
          </a:p>
        </p:txBody>
      </p:sp>
    </p:spTree>
    <p:extLst>
      <p:ext uri="{BB962C8B-B14F-4D97-AF65-F5344CB8AC3E}">
        <p14:creationId xmlns:p14="http://schemas.microsoft.com/office/powerpoint/2010/main" val="2014428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4B31-20ED-8E62-F135-94EA123A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7F2595-7D9F-B380-075E-B17E529C8B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431675"/>
                <a:ext cx="11274552" cy="41118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Functions of matrices</a:t>
                </a:r>
                <a:r>
                  <a:rPr lang="en-US" baseline="30000" dirty="0"/>
                  <a:t>1</a:t>
                </a:r>
                <a:r>
                  <a:rPr lang="en-US" dirty="0"/>
                  <a:t> are not the same as the standard functions. For example,</a:t>
                </a:r>
              </a:p>
              <a:p>
                <a:endParaRPr lang="en-US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914400" lvl="2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𝑆𝑖𝑛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Hence to use the CR form, one must have a language with good support of functions of matrices.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7F2595-7D9F-B380-075E-B17E529C8B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431675"/>
                <a:ext cx="11274552" cy="4111875"/>
              </a:xfrm>
              <a:blipFill>
                <a:blip r:embed="rId2"/>
                <a:stretch>
                  <a:fillRect l="-788" t="-1846" r="-450" b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04A50-A3D0-9428-95AD-318E46E4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3752-F6A7-78D4-2F80-4F2A9E34F0A9}"/>
              </a:ext>
            </a:extLst>
          </p:cNvPr>
          <p:cNvSpPr txBox="1"/>
          <p:nvPr/>
        </p:nvSpPr>
        <p:spPr>
          <a:xfrm>
            <a:off x="742950" y="5918200"/>
            <a:ext cx="8705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Higham, Nicholas J. Functions of matrices: theory and computation. Society for Industrial and Applied Mathematics, 2008.</a:t>
            </a:r>
          </a:p>
        </p:txBody>
      </p:sp>
    </p:spTree>
    <p:extLst>
      <p:ext uri="{BB962C8B-B14F-4D97-AF65-F5344CB8AC3E}">
        <p14:creationId xmlns:p14="http://schemas.microsoft.com/office/powerpoint/2010/main" val="19640508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E5F480F0-D3F9-4C12-A026-EB791D0B7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121" y="3263949"/>
            <a:ext cx="5251268" cy="306324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27867BA7-ED62-4252-87D5-1612E3AC13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78516" y="3263949"/>
            <a:ext cx="5251269" cy="3063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9E4B31-20ED-8E62-F135-94EA123A4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2880"/>
            <a:ext cx="10817352" cy="914400"/>
          </a:xfrm>
        </p:spPr>
        <p:txBody>
          <a:bodyPr/>
          <a:lstStyle/>
          <a:p>
            <a:r>
              <a:rPr lang="en-US" dirty="0"/>
              <a:t>Functions of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7F2595-7D9F-B380-075E-B17E529C8B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84920"/>
                <a:ext cx="11274552" cy="8367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Note, some matrix functions loose accuracy for small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when using the complex variable CR form. Alternative: use the dual form of the CR matrix.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7F2595-7D9F-B380-075E-B17E529C8B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84920"/>
                <a:ext cx="11274552" cy="836769"/>
              </a:xfrm>
              <a:blipFill>
                <a:blip r:embed="rId6"/>
                <a:stretch>
                  <a:fillRect l="-788" t="-8955" r="-676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04A50-A3D0-9428-95AD-318E46E4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43CBC9-7ADF-84CB-C1C7-27B8247A8880}"/>
                  </a:ext>
                </a:extLst>
              </p:cNvPr>
              <p:cNvSpPr txBox="1"/>
              <p:nvPr/>
            </p:nvSpPr>
            <p:spPr>
              <a:xfrm>
                <a:off x="7790145" y="2131875"/>
                <a:ext cx="3544003" cy="1311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/>
                  <a:t>Dual form: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arbitrary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𝑠𝑞𝑟𝑡𝑀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43CBC9-7ADF-84CB-C1C7-27B8247A8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145" y="2131875"/>
                <a:ext cx="3544003" cy="13111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38305C-EB8B-43AF-85AA-E203B57D1EFD}"/>
                  </a:ext>
                </a:extLst>
              </p:cNvPr>
              <p:cNvSpPr txBox="1"/>
              <p:nvPr/>
            </p:nvSpPr>
            <p:spPr>
              <a:xfrm>
                <a:off x="1010740" y="2126362"/>
                <a:ext cx="4035669" cy="1322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/>
                  <a:t>Complex form: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small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𝑠𝑞𝑟𝑡𝑀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38305C-EB8B-43AF-85AA-E203B57D1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40" y="2126362"/>
                <a:ext cx="4035669" cy="1322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9192492-0D8D-4386-ACB4-065BCB51B607}"/>
                  </a:ext>
                </a:extLst>
              </p:cNvPr>
              <p:cNvSpPr txBox="1"/>
              <p:nvPr/>
            </p:nvSpPr>
            <p:spPr>
              <a:xfrm>
                <a:off x="4632491" y="2510277"/>
                <a:ext cx="3236653" cy="403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9192492-0D8D-4386-ACB4-065BCB51B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491" y="2510277"/>
                <a:ext cx="3236653" cy="40357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8921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6D5D-0E89-680A-3FBE-F21C95CD9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Order Derivatives with CTSE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EBA7E-0288-AF7B-7E8C-1A991CA8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44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D1E2F-35D6-2726-0438-1F4EB16879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329694"/>
            <a:ext cx="11274552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Second order derivatives can be computed with CTSE.</a:t>
            </a:r>
          </a:p>
          <a:p>
            <a:r>
              <a:rPr lang="en-US" sz="2000" dirty="0"/>
              <a:t>Two approaches presented here: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096C99-36CF-52D3-0BEB-6BAB4FCC7DFC}"/>
              </a:ext>
            </a:extLst>
          </p:cNvPr>
          <p:cNvSpPr txBox="1"/>
          <p:nvPr/>
        </p:nvSpPr>
        <p:spPr>
          <a:xfrm>
            <a:off x="1315141" y="2164873"/>
            <a:ext cx="73055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Method 1</a:t>
            </a:r>
            <a:r>
              <a:rPr lang="en-US" sz="2000" dirty="0"/>
              <a:t>: </a:t>
            </a:r>
          </a:p>
          <a:p>
            <a:r>
              <a:rPr lang="en-US" sz="2000" dirty="0"/>
              <a:t>Finite differences of first-order derivatives obtained with CTSE.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Forward differences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Central differences </a:t>
            </a:r>
          </a:p>
          <a:p>
            <a:r>
              <a:rPr lang="en-US" sz="2000" dirty="0"/>
              <a:t>Requires </a:t>
            </a:r>
            <a:r>
              <a:rPr lang="en-US" sz="2000" i="1" u="sng" dirty="0"/>
              <a:t>two complex function </a:t>
            </a:r>
            <a:r>
              <a:rPr lang="en-US" sz="2000" dirty="0"/>
              <a:t>evaluations.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97255D-6790-4F6C-8D0C-DEB60CED3993}"/>
              </a:ext>
            </a:extLst>
          </p:cNvPr>
          <p:cNvSpPr txBox="1"/>
          <p:nvPr/>
        </p:nvSpPr>
        <p:spPr>
          <a:xfrm>
            <a:off x="1381276" y="4263701"/>
            <a:ext cx="71358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Method 2</a:t>
            </a:r>
            <a:r>
              <a:rPr lang="en-US" sz="2000" dirty="0"/>
              <a:t>: </a:t>
            </a:r>
          </a:p>
          <a:p>
            <a:r>
              <a:rPr lang="en-US" sz="2000" dirty="0"/>
              <a:t>Extract the second order derivative from the real coefficient of the CTSE evaluation</a:t>
            </a:r>
          </a:p>
          <a:p>
            <a:r>
              <a:rPr lang="en-US" sz="2000" dirty="0"/>
              <a:t>Requires </a:t>
            </a:r>
            <a:r>
              <a:rPr lang="en-US" sz="2000" i="1" u="sng" dirty="0"/>
              <a:t>one complex and one real function </a:t>
            </a:r>
            <a:r>
              <a:rPr lang="en-US" sz="2000" dirty="0"/>
              <a:t>evaluations.</a:t>
            </a:r>
          </a:p>
          <a:p>
            <a:endParaRPr lang="en-US" sz="2000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992C803C-6500-46EB-A165-6090765A85BA}"/>
              </a:ext>
            </a:extLst>
          </p:cNvPr>
          <p:cNvSpPr/>
          <p:nvPr/>
        </p:nvSpPr>
        <p:spPr>
          <a:xfrm>
            <a:off x="8379124" y="2164873"/>
            <a:ext cx="373811" cy="35834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D8001D-92B6-4329-B160-F3F735DED6AC}"/>
              </a:ext>
            </a:extLst>
          </p:cNvPr>
          <p:cNvSpPr txBox="1"/>
          <p:nvPr/>
        </p:nvSpPr>
        <p:spPr>
          <a:xfrm>
            <a:off x="8885207" y="3633416"/>
            <a:ext cx="3168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methods prone to </a:t>
            </a:r>
            <a:r>
              <a:rPr lang="en-US" dirty="0">
                <a:solidFill>
                  <a:srgbClr val="C00000"/>
                </a:solidFill>
              </a:rPr>
              <a:t>subtractive cancellation error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899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1F3F3-9FBD-7701-D963-ED388F42C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Order Derivatives with CTSE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C88F2-E97F-857E-A9F1-BDE1492BA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7048"/>
            <a:ext cx="11274552" cy="458913"/>
          </a:xfrm>
        </p:spPr>
        <p:txBody>
          <a:bodyPr>
            <a:normAutofit/>
          </a:bodyPr>
          <a:lstStyle/>
          <a:p>
            <a:r>
              <a:rPr lang="en-US" b="1" dirty="0"/>
              <a:t>Method 1</a:t>
            </a:r>
            <a:r>
              <a:rPr lang="en-US" dirty="0"/>
              <a:t>: Finite differences of CTSE to obtain a second order derivative.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17BDF-FB78-8434-6AA3-6E8C0BFFF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D7A122-163F-4DAA-BC7E-75EAE2E36220}"/>
                  </a:ext>
                </a:extLst>
              </p:cNvPr>
              <p:cNvSpPr txBox="1"/>
              <p:nvPr/>
            </p:nvSpPr>
            <p:spPr>
              <a:xfrm>
                <a:off x="692990" y="1985961"/>
                <a:ext cx="10941168" cy="331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Evaluate first-order derivatives with CTSE at two points: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𝐹𝐷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Apply Forward differences with the two evaluations to get the second derivative</a:t>
                </a:r>
                <a:br>
                  <a:rPr lang="en-US" sz="2000" dirty="0"/>
                </a:br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𝐹𝐷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𝑑𝑓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𝐹𝐷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𝐹𝐷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𝑖h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𝑖h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𝐹𝐷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Easily extended to Central Differences: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D7A122-163F-4DAA-BC7E-75EAE2E36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90" y="1985961"/>
                <a:ext cx="10941168" cy="3312830"/>
              </a:xfrm>
              <a:prstGeom prst="rect">
                <a:avLst/>
              </a:prstGeom>
              <a:blipFill>
                <a:blip r:embed="rId2"/>
                <a:stretch>
                  <a:fillRect l="-502" t="-921" b="-2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603F7F-C29A-4CBA-A335-525A732A52F1}"/>
                  </a:ext>
                </a:extLst>
              </p:cNvPr>
              <p:cNvSpPr txBox="1"/>
              <p:nvPr/>
            </p:nvSpPr>
            <p:spPr>
              <a:xfrm>
                <a:off x="2461412" y="2491398"/>
                <a:ext cx="2897037" cy="663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𝐼𝑚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𝑖h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603F7F-C29A-4CBA-A335-525A732A5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412" y="2491398"/>
                <a:ext cx="2897037" cy="663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3292C5-201C-42E3-9713-35BD468F1A05}"/>
                  </a:ext>
                </a:extLst>
              </p:cNvPr>
              <p:cNvSpPr txBox="1"/>
              <p:nvPr/>
            </p:nvSpPr>
            <p:spPr>
              <a:xfrm>
                <a:off x="5460528" y="2474374"/>
                <a:ext cx="4185748" cy="765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𝐹𝐷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𝐼𝑚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𝐹𝐷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3292C5-201C-42E3-9713-35BD468F1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528" y="2474374"/>
                <a:ext cx="4185748" cy="7657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9A04ED-92D5-4FD2-BE9B-2AFA2E19E2B2}"/>
                  </a:ext>
                </a:extLst>
              </p:cNvPr>
              <p:cNvSpPr txBox="1"/>
              <p:nvPr/>
            </p:nvSpPr>
            <p:spPr>
              <a:xfrm>
                <a:off x="2639827" y="5329062"/>
                <a:ext cx="6673970" cy="811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𝐹𝐷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𝑖h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𝐹𝐷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𝑖h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𝐹𝐷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9A04ED-92D5-4FD2-BE9B-2AFA2E19E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827" y="5329062"/>
                <a:ext cx="6673970" cy="8111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0678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5A0E-CB49-743F-E58E-109D10AD1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Order Derivatives with CTSE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69C1D-AE33-CE4A-43C9-F87CC37B9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22" y="1439247"/>
            <a:ext cx="6538823" cy="4287155"/>
          </a:xfrm>
        </p:spPr>
        <p:txBody>
          <a:bodyPr>
            <a:noAutofit/>
          </a:bodyPr>
          <a:lstStyle/>
          <a:p>
            <a:r>
              <a:rPr lang="en-US" sz="2000" dirty="0"/>
              <a:t>Example </a:t>
            </a:r>
            <a:r>
              <a:rPr lang="en-US" sz="2000" b="1" dirty="0"/>
              <a:t>Method 1. </a:t>
            </a:r>
            <a:r>
              <a:rPr lang="en-US" sz="2000" dirty="0"/>
              <a:t>Closed form function: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CTSE with finite differencing outperforms traditional finite difference methods.</a:t>
            </a:r>
          </a:p>
          <a:p>
            <a:r>
              <a:rPr lang="en-US" sz="1800" dirty="0"/>
              <a:t>Second order derivatives suffers subtractive cancellation error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89ACB-ABEF-BDDE-1003-9D638E5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28EDD7-CA2D-41EA-9FFA-B38DC9FECA94}"/>
                  </a:ext>
                </a:extLst>
              </p:cNvPr>
              <p:cNvSpPr txBox="1"/>
              <p:nvPr/>
            </p:nvSpPr>
            <p:spPr>
              <a:xfrm>
                <a:off x="5441974" y="1374605"/>
                <a:ext cx="21559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28EDD7-CA2D-41EA-9FFA-B38DC9FEC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974" y="1374605"/>
                <a:ext cx="2155970" cy="400110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508CF7-E550-4BEF-8C4C-33BBC69454A4}"/>
                  </a:ext>
                </a:extLst>
              </p:cNvPr>
              <p:cNvSpPr txBox="1"/>
              <p:nvPr/>
            </p:nvSpPr>
            <p:spPr>
              <a:xfrm>
                <a:off x="615498" y="2051229"/>
                <a:ext cx="6343146" cy="2685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Step size for CTSE first derivative was fixed 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sz="1800" b="0" dirty="0"/>
              </a:p>
              <a:p>
                <a:r>
                  <a:rPr lang="en-US" sz="1800" b="0" dirty="0"/>
                  <a:t>Finite Differences for 2</a:t>
                </a:r>
                <a:r>
                  <a:rPr lang="en-US" sz="1800" b="0" baseline="30000" dirty="0"/>
                  <a:t>nd</a:t>
                </a:r>
                <a:r>
                  <a:rPr lang="en-US" sz="1800" b="0" dirty="0"/>
                  <a:t> order derivatives:</a:t>
                </a:r>
              </a:p>
              <a:p>
                <a:endParaRPr lang="en-US" sz="1600" b="1" dirty="0"/>
              </a:p>
              <a:p>
                <a:r>
                  <a:rPr lang="en-US" sz="1600" b="1" dirty="0" err="1"/>
                  <a:t>ForwardDiff</a:t>
                </a:r>
                <a:r>
                  <a:rPr lang="en-US" sz="1800" b="0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𝐹𝐷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𝐹𝐷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𝐹𝐷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1800" i="1" dirty="0"/>
              </a:p>
              <a:p>
                <a:endParaRPr lang="en-US" sz="1800" i="1" dirty="0"/>
              </a:p>
              <a:p>
                <a:r>
                  <a:rPr lang="en-US" sz="1600" b="1" dirty="0" err="1"/>
                  <a:t>CentralDiff</a:t>
                </a:r>
                <a:r>
                  <a:rPr lang="en-US" sz="1800" b="0" dirty="0"/>
                  <a:t>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𝐹𝐷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𝐹𝐷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𝐹𝐷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18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508CF7-E550-4BEF-8C4C-33BBC6945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98" y="2051229"/>
                <a:ext cx="6343146" cy="2685094"/>
              </a:xfrm>
              <a:prstGeom prst="rect">
                <a:avLst/>
              </a:prstGeom>
              <a:blipFill>
                <a:blip r:embed="rId3"/>
                <a:stretch>
                  <a:fillRect l="-865" t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Graphic 22">
            <a:extLst>
              <a:ext uri="{FF2B5EF4-FFF2-40B4-BE49-F238E27FC236}">
                <a16:creationId xmlns:a16="http://schemas.microsoft.com/office/drawing/2014/main" id="{98A715A5-A812-4D83-939F-AC5EC496E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9751" y="174172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95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56015-D163-1255-C1D1-C24E526F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Order Derivatives with CTSE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60DA5E-31A6-C9E3-8D48-A33984E3B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8800" y="1308100"/>
                <a:ext cx="6172200" cy="550545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Best step-size for first-order with CTSE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000" dirty="0"/>
                  <a:t> best step-size for second derivative with CTSE. 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Selection of best step-size still very difficult.</a:t>
                </a:r>
              </a:p>
              <a:p>
                <a:r>
                  <a:rPr lang="en-US" sz="2000" dirty="0"/>
                  <a:t>Subjected to subtractive cancellation error.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60DA5E-31A6-C9E3-8D48-A33984E3B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800" y="1308100"/>
                <a:ext cx="6172200" cy="5505450"/>
              </a:xfrm>
              <a:blipFill>
                <a:blip r:embed="rId2"/>
                <a:stretch>
                  <a:fillRect l="-1029" t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10CE7-CD99-EE49-6695-273B43C4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B7E692-78C1-28FB-9A2C-B188278856C9}"/>
                  </a:ext>
                </a:extLst>
              </p:cNvPr>
              <p:cNvSpPr txBox="1"/>
              <p:nvPr/>
            </p:nvSpPr>
            <p:spPr>
              <a:xfrm>
                <a:off x="482901" y="1951934"/>
                <a:ext cx="6485793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i.e. fixing the CTSE step size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sz="2000" dirty="0"/>
                  <a:t> is not best practice</a:t>
                </a:r>
              </a:p>
              <a:p>
                <a:endParaRPr lang="en-US" sz="2000" b="1" dirty="0"/>
              </a:p>
              <a:p>
                <a:r>
                  <a:rPr lang="en-US" sz="2000" b="1" dirty="0"/>
                  <a:t>Lower errors</a:t>
                </a:r>
                <a:r>
                  <a:rPr lang="en-US" sz="2000" dirty="0"/>
                  <a:t> can be achieved using different step-sizes:</a:t>
                </a:r>
              </a:p>
              <a:p>
                <a:r>
                  <a:rPr lang="en-US" sz="2000" dirty="0"/>
                  <a:t>For CTSE with CD </a:t>
                </a:r>
                <a:r>
                  <a:rPr lang="en-US" sz="2000" dirty="0">
                    <a:sym typeface="Wingdings" panose="05000000000000000000" pitchFamily="2" charset="2"/>
                  </a:rPr>
                  <a:t> </a:t>
                </a:r>
                <a:r>
                  <a:rPr lang="en-US" sz="2000" dirty="0"/>
                  <a:t>Best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𝐹𝐷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For CTSE with FD </a:t>
                </a:r>
                <a:r>
                  <a:rPr lang="en-US" sz="2000" dirty="0">
                    <a:sym typeface="Wingdings" panose="05000000000000000000" pitchFamily="2" charset="2"/>
                  </a:rPr>
                  <a:t> Best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𝐹𝐷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 *</a:t>
                </a:r>
              </a:p>
              <a:p>
                <a:r>
                  <a:rPr lang="en-US" sz="2000" dirty="0"/>
                  <a:t>*Can be particular to the function evaluated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B7E692-78C1-28FB-9A2C-B18827885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01" y="1951934"/>
                <a:ext cx="6485793" cy="2554545"/>
              </a:xfrm>
              <a:prstGeom prst="rect">
                <a:avLst/>
              </a:prstGeom>
              <a:blipFill>
                <a:blip r:embed="rId3"/>
                <a:stretch>
                  <a:fillRect l="-781" t="-990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Graphic 15">
            <a:extLst>
              <a:ext uri="{FF2B5EF4-FFF2-40B4-BE49-F238E27FC236}">
                <a16:creationId xmlns:a16="http://schemas.microsoft.com/office/drawing/2014/main" id="{AA63200E-C985-4731-91CB-C9FF97C76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6389" y="1527048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665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344376-A8E3-47BA-9131-4BEDB6110155}"/>
              </a:ext>
            </a:extLst>
          </p:cNvPr>
          <p:cNvSpPr/>
          <p:nvPr/>
        </p:nvSpPr>
        <p:spPr>
          <a:xfrm>
            <a:off x="4527818" y="3367395"/>
            <a:ext cx="425570" cy="5769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9C6307-7656-4FDB-9E5F-6745612103C9}"/>
              </a:ext>
            </a:extLst>
          </p:cNvPr>
          <p:cNvSpPr/>
          <p:nvPr/>
        </p:nvSpPr>
        <p:spPr>
          <a:xfrm>
            <a:off x="3364302" y="2257207"/>
            <a:ext cx="425570" cy="5769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C6D5D-0E89-680A-3FBE-F21C95CD9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Order Derivatives with CTSE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EBA7E-0288-AF7B-7E8C-1A991CA8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48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D1E2F-35D6-2726-0438-1F4EB16879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329694"/>
            <a:ext cx="11274552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Method 2: </a:t>
            </a:r>
            <a:r>
              <a:rPr lang="en-US" sz="2000" dirty="0"/>
              <a:t>Extract the second derivative from the real part of the CTSE evaluation.</a:t>
            </a:r>
          </a:p>
          <a:p>
            <a:r>
              <a:rPr lang="en-US" sz="2000" dirty="0"/>
              <a:t>From the Complex Taylor Series Expansion: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B075E2-2C99-0131-53CB-10A2248713A0}"/>
                  </a:ext>
                </a:extLst>
              </p:cNvPr>
              <p:cNvSpPr txBox="1"/>
              <p:nvPr/>
            </p:nvSpPr>
            <p:spPr>
              <a:xfrm>
                <a:off x="866566" y="2219334"/>
                <a:ext cx="10088093" cy="580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𝑖h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+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𝑑𝑓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3!</m:t>
                            </m:r>
                          </m:den>
                        </m:f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𝑖h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𝐻𝑂𝑇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B075E2-2C99-0131-53CB-10A224871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66" y="2219334"/>
                <a:ext cx="10088093" cy="580031"/>
              </a:xfrm>
              <a:prstGeom prst="rect">
                <a:avLst/>
              </a:prstGeom>
              <a:blipFill>
                <a:blip r:embed="rId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2E36CF-819E-29AA-D807-8828020CCF66}"/>
                  </a:ext>
                </a:extLst>
              </p:cNvPr>
              <p:cNvSpPr txBox="1"/>
              <p:nvPr/>
            </p:nvSpPr>
            <p:spPr>
              <a:xfrm>
                <a:off x="866566" y="3048704"/>
                <a:ext cx="8632166" cy="880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real part contains the second-order derivative:</a:t>
                </a:r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r>
                  <a:rPr lang="en-US" sz="2000" b="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𝑖h</m:t>
                        </m:r>
                      </m:e>
                    </m:d>
                  </m:oMath>
                </a14:m>
                <a:r>
                  <a:rPr lang="en-US" sz="2000" dirty="0"/>
                  <a:t>)=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𝐻𝑂𝑇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2E36CF-819E-29AA-D807-8828020CC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66" y="3048704"/>
                <a:ext cx="8632166" cy="880241"/>
              </a:xfrm>
              <a:prstGeom prst="rect">
                <a:avLst/>
              </a:prstGeom>
              <a:blipFill>
                <a:blip r:embed="rId3"/>
                <a:stretch>
                  <a:fillRect l="-706" t="-2759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096C99-36CF-52D3-0BEB-6BAB4FCC7DFC}"/>
                  </a:ext>
                </a:extLst>
              </p:cNvPr>
              <p:cNvSpPr txBox="1"/>
              <p:nvPr/>
            </p:nvSpPr>
            <p:spPr>
              <a:xfrm>
                <a:off x="866566" y="4246623"/>
                <a:ext cx="8076151" cy="1343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Subtracting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from the real part leads to the second derivative</a:t>
                </a:r>
              </a:p>
              <a:p>
                <a:endParaRPr lang="en-US" sz="2000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𝑅𝑒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𝑖h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𝐻𝑂𝑇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096C99-36CF-52D3-0BEB-6BAB4FCC7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66" y="4246623"/>
                <a:ext cx="8076151" cy="1343125"/>
              </a:xfrm>
              <a:prstGeom prst="rect">
                <a:avLst/>
              </a:prstGeom>
              <a:blipFill>
                <a:blip r:embed="rId4"/>
                <a:stretch>
                  <a:fillRect l="-755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A63F70-7AD0-494E-B772-07CB232C0571}"/>
                  </a:ext>
                </a:extLst>
              </p:cNvPr>
              <p:cNvSpPr txBox="1"/>
              <p:nvPr/>
            </p:nvSpPr>
            <p:spPr>
              <a:xfrm>
                <a:off x="8849754" y="3313810"/>
                <a:ext cx="2921650" cy="1659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mbria Math" panose="02040503050406030204" pitchFamily="18" charset="0"/>
                  </a:rPr>
                  <a:t>In summary:</a:t>
                </a:r>
              </a:p>
              <a:p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𝐼𝑚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𝑖h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𝑅𝑒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𝑖h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A63F70-7AD0-494E-B772-07CB232C0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754" y="3313810"/>
                <a:ext cx="2921650" cy="1659300"/>
              </a:xfrm>
              <a:prstGeom prst="rect">
                <a:avLst/>
              </a:prstGeom>
              <a:blipFill>
                <a:blip r:embed="rId5"/>
                <a:stretch>
                  <a:fillRect l="-2079" t="-182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1665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48FB9D34-F6EC-4645-B041-19E3853D4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1643" y="1764021"/>
            <a:ext cx="45720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895A0E-CB49-743F-E58E-109D10AD1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Order Derivatives with CTSE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69C1D-AE33-CE4A-43C9-F87CC37B9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27049"/>
            <a:ext cx="7262447" cy="4572000"/>
          </a:xfrm>
        </p:spPr>
        <p:txBody>
          <a:bodyPr>
            <a:normAutofit/>
          </a:bodyPr>
          <a:lstStyle/>
          <a:p>
            <a:r>
              <a:rPr lang="en-US" sz="2000" dirty="0"/>
              <a:t>Example </a:t>
            </a:r>
            <a:r>
              <a:rPr lang="en-US" sz="2000" b="1" dirty="0"/>
              <a:t>Method 2. </a:t>
            </a:r>
            <a:r>
              <a:rPr lang="en-US" sz="2000" dirty="0"/>
              <a:t>Closed form function: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Prone to subtractive cancellation error.</a:t>
            </a:r>
          </a:p>
          <a:p>
            <a:r>
              <a:rPr lang="en-US" sz="2000" dirty="0"/>
              <a:t>Similar performance to CD with CTSE.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89ACB-ABEF-BDDE-1003-9D638E5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28EDD7-CA2D-41EA-9FFA-B38DC9FECA94}"/>
                  </a:ext>
                </a:extLst>
              </p:cNvPr>
              <p:cNvSpPr txBox="1"/>
              <p:nvPr/>
            </p:nvSpPr>
            <p:spPr>
              <a:xfrm>
                <a:off x="5486157" y="1491209"/>
                <a:ext cx="21559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28EDD7-CA2D-41EA-9FFA-B38DC9FEC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157" y="1491209"/>
                <a:ext cx="2155970" cy="400110"/>
              </a:xfrm>
              <a:prstGeom prst="rect">
                <a:avLst/>
              </a:prstGeom>
              <a:blipFill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4A3813-BFAD-4339-B45E-98823BD4DB83}"/>
                  </a:ext>
                </a:extLst>
              </p:cNvPr>
              <p:cNvSpPr txBox="1"/>
              <p:nvPr/>
            </p:nvSpPr>
            <p:spPr>
              <a:xfrm>
                <a:off x="457200" y="4127538"/>
                <a:ext cx="5703116" cy="727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Re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𝑖h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4A3813-BFAD-4339-B45E-98823BD4D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27538"/>
                <a:ext cx="5703116" cy="7275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583A4D-3F5F-4277-A793-16A46AC01987}"/>
                  </a:ext>
                </a:extLst>
              </p:cNvPr>
              <p:cNvSpPr txBox="1"/>
              <p:nvPr/>
            </p:nvSpPr>
            <p:spPr>
              <a:xfrm>
                <a:off x="758505" y="2735370"/>
                <a:ext cx="4249723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583A4D-3F5F-4277-A793-16A46AC01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05" y="2735370"/>
                <a:ext cx="4249723" cy="7099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B0C6015-7738-42AA-9E6E-48C0BA5C31C0}"/>
              </a:ext>
            </a:extLst>
          </p:cNvPr>
          <p:cNvSpPr txBox="1"/>
          <p:nvPr/>
        </p:nvSpPr>
        <p:spPr>
          <a:xfrm>
            <a:off x="962654" y="2114489"/>
            <a:ext cx="2854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Analytical solution: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08CF7-E550-4BEF-8C4C-33BBC69454A4}"/>
              </a:ext>
            </a:extLst>
          </p:cNvPr>
          <p:cNvSpPr txBox="1"/>
          <p:nvPr/>
        </p:nvSpPr>
        <p:spPr>
          <a:xfrm>
            <a:off x="953733" y="3711110"/>
            <a:ext cx="352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Approximation using CTSE</a:t>
            </a:r>
          </a:p>
        </p:txBody>
      </p:sp>
    </p:spTree>
    <p:extLst>
      <p:ext uri="{BB962C8B-B14F-4D97-AF65-F5344CB8AC3E}">
        <p14:creationId xmlns:p14="http://schemas.microsoft.com/office/powerpoint/2010/main" val="1673764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9C8BA-E26B-3867-3DD3-BD1BDC83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 with the finite difference 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FDE06-E91B-0044-CEBE-43B8AF3E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2C4B3F-A139-93F6-1E61-82BE598FF7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9" t="3266" r="5285" b="20349"/>
          <a:stretch/>
        </p:blipFill>
        <p:spPr>
          <a:xfrm>
            <a:off x="3591423" y="1477097"/>
            <a:ext cx="4318452" cy="35219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83343A-D217-8389-F739-5E039497F1FD}"/>
              </a:ext>
            </a:extLst>
          </p:cNvPr>
          <p:cNvSpPr/>
          <p:nvPr/>
        </p:nvSpPr>
        <p:spPr>
          <a:xfrm>
            <a:off x="937167" y="1436935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500FF"/>
                </a:solidFill>
                <a:latin typeface="+mn-lt"/>
              </a:rPr>
              <a:t>Finite Difference (FD)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FF21E3-6BC6-272C-C160-8AA7D35BB6EE}"/>
              </a:ext>
            </a:extLst>
          </p:cNvPr>
          <p:cNvSpPr/>
          <p:nvPr/>
        </p:nvSpPr>
        <p:spPr>
          <a:xfrm>
            <a:off x="8324097" y="1319514"/>
            <a:ext cx="2941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Complex Taylor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Series Expansion (CTSE)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9BB9418-7A53-E7BA-5D4C-3D4E53141A9E}"/>
                  </a:ext>
                </a:extLst>
              </p:cNvPr>
              <p:cNvSpPr/>
              <p:nvPr/>
            </p:nvSpPr>
            <p:spPr>
              <a:xfrm>
                <a:off x="487907" y="2864877"/>
                <a:ext cx="306301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Subtraction errors occur when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9BB9418-7A53-E7BA-5D4C-3D4E53141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07" y="2864877"/>
                <a:ext cx="3063014" cy="707886"/>
              </a:xfrm>
              <a:prstGeom prst="rect">
                <a:avLst/>
              </a:prstGeom>
              <a:blipFill>
                <a:blip r:embed="rId3"/>
                <a:stretch>
                  <a:fillRect l="-2066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168A666D-A9F3-4133-3C13-DC806052C331}"/>
              </a:ext>
            </a:extLst>
          </p:cNvPr>
          <p:cNvSpPr/>
          <p:nvPr/>
        </p:nvSpPr>
        <p:spPr>
          <a:xfrm>
            <a:off x="8147470" y="3555427"/>
            <a:ext cx="37478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The step size can be made arbitrarily small with no concern about round-off error – </a:t>
            </a:r>
            <a:r>
              <a:rPr lang="en-US" sz="2000" b="1" dirty="0">
                <a:latin typeface="+mn-lt"/>
              </a:rPr>
              <a:t>no subtraction error.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2389794-C1C6-9FD3-41A5-387125D847B6}"/>
                  </a:ext>
                </a:extLst>
              </p:cNvPr>
              <p:cNvSpPr/>
              <p:nvPr/>
            </p:nvSpPr>
            <p:spPr>
              <a:xfrm>
                <a:off x="564106" y="1847869"/>
                <a:ext cx="4151541" cy="1388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Perturb along the real axis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</m:d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sz="2000" dirty="0">
                  <a:latin typeface="+mn-lt"/>
                </a:endParaRPr>
              </a:p>
              <a:p>
                <a:r>
                  <a:rPr lang="en-US" sz="20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2389794-C1C6-9FD3-41A5-387125D84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06" y="1847869"/>
                <a:ext cx="4151541" cy="1388650"/>
              </a:xfrm>
              <a:prstGeom prst="rect">
                <a:avLst/>
              </a:prstGeom>
              <a:blipFill>
                <a:blip r:embed="rId4"/>
                <a:stretch>
                  <a:fillRect l="-1615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1EDDE0-718C-D4B3-EC88-064AF4F7D993}"/>
                  </a:ext>
                </a:extLst>
              </p:cNvPr>
              <p:cNvSpPr/>
              <p:nvPr/>
            </p:nvSpPr>
            <p:spPr>
              <a:xfrm>
                <a:off x="7774091" y="2145922"/>
                <a:ext cx="4151541" cy="1330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Perturb along the imaginary axis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𝐼𝑚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sz="2000" dirty="0">
                  <a:latin typeface="+mn-lt"/>
                </a:endParaRPr>
              </a:p>
              <a:p>
                <a:r>
                  <a:rPr lang="en-US" sz="20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1EDDE0-718C-D4B3-EC88-064AF4F7D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091" y="2145922"/>
                <a:ext cx="4151541" cy="1330877"/>
              </a:xfrm>
              <a:prstGeom prst="rect">
                <a:avLst/>
              </a:prstGeom>
              <a:blipFill>
                <a:blip r:embed="rId5"/>
                <a:stretch>
                  <a:fillRect l="-1529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0BF5839-FA65-3CDF-6FC1-6A5641C47EB1}"/>
              </a:ext>
            </a:extLst>
          </p:cNvPr>
          <p:cNvSpPr txBox="1"/>
          <p:nvPr/>
        </p:nvSpPr>
        <p:spPr>
          <a:xfrm>
            <a:off x="3787336" y="5206143"/>
            <a:ext cx="4151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CTSE is performed analogously to FD </a:t>
            </a:r>
          </a:p>
        </p:txBody>
      </p:sp>
    </p:spTree>
    <p:extLst>
      <p:ext uri="{BB962C8B-B14F-4D97-AF65-F5344CB8AC3E}">
        <p14:creationId xmlns:p14="http://schemas.microsoft.com/office/powerpoint/2010/main" val="117113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00D1-ACFC-6522-7A30-7CE29D4E8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Order Derivatives with CTSE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79E5B-FE51-F323-E5CD-B92FA0487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1877"/>
            <a:ext cx="11274552" cy="8097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Conclusion: Method 1 (apply FD to CTSE results) is slightly more accurate than Method 2 or classical CD.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BA721-EA80-4AB0-15A3-258552FBC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50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809F7B1-BFE6-6074-BD95-E0A0EF33E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6665" y="1659239"/>
            <a:ext cx="5077747" cy="50777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7721FB-9CCC-75CE-75B7-17F104464198}"/>
              </a:ext>
            </a:extLst>
          </p:cNvPr>
          <p:cNvSpPr txBox="1"/>
          <p:nvPr/>
        </p:nvSpPr>
        <p:spPr>
          <a:xfrm>
            <a:off x="5922518" y="3959745"/>
            <a:ext cx="840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Method 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912A45-6A41-ED7C-622C-2257D1EA7300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699406" y="4098245"/>
            <a:ext cx="223112" cy="41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ECE33B-A362-E7FF-25A9-206D368275BC}"/>
              </a:ext>
            </a:extLst>
          </p:cNvPr>
          <p:cNvSpPr txBox="1"/>
          <p:nvPr/>
        </p:nvSpPr>
        <p:spPr>
          <a:xfrm>
            <a:off x="5922518" y="2227279"/>
            <a:ext cx="853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Method 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C5AB1D-6FDC-742A-CBAC-7954753E5B06}"/>
              </a:ext>
            </a:extLst>
          </p:cNvPr>
          <p:cNvCxnSpPr>
            <a:cxnSpLocks/>
          </p:cNvCxnSpPr>
          <p:nvPr/>
        </p:nvCxnSpPr>
        <p:spPr>
          <a:xfrm flipH="1">
            <a:off x="5810962" y="2379605"/>
            <a:ext cx="17640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60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CF1172-65F4-DD0D-3C7E-334D064759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Closed-form example: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CF1172-65F4-DD0D-3C7E-334D064759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411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04009-918D-3531-18DC-8BC0F7001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7048"/>
            <a:ext cx="11274552" cy="776097"/>
          </a:xfrm>
        </p:spPr>
        <p:txBody>
          <a:bodyPr/>
          <a:lstStyle/>
          <a:p>
            <a:r>
              <a:rPr lang="en-US" dirty="0"/>
              <a:t>The use of CTSE to compute derivatives can be demonstrated using some closed-form examples.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A4A27-3825-0D46-488D-E8E3AEBF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2E8D1C-2D53-1CA8-0F06-450636DF7D50}"/>
                  </a:ext>
                </a:extLst>
              </p:cNvPr>
              <p:cNvSpPr txBox="1"/>
              <p:nvPr/>
            </p:nvSpPr>
            <p:spPr>
              <a:xfrm>
                <a:off x="946879" y="2485185"/>
                <a:ext cx="7412636" cy="1613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𝑖h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𝑖h𝑥</m:t>
                      </m:r>
                    </m:oMath>
                  </m:oMathPara>
                </a14:m>
                <a:endParaRPr lang="en-US" sz="2000" b="0" dirty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𝑖h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2E8D1C-2D53-1CA8-0F06-450636DF7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79" y="2485185"/>
                <a:ext cx="7412636" cy="1613006"/>
              </a:xfrm>
              <a:prstGeom prst="rect">
                <a:avLst/>
              </a:prstGeom>
              <a:blipFill>
                <a:blip r:embed="rId3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1B5D5D4-0E13-2349-5113-A9FC3F35E5D2}"/>
              </a:ext>
            </a:extLst>
          </p:cNvPr>
          <p:cNvSpPr txBox="1"/>
          <p:nvPr/>
        </p:nvSpPr>
        <p:spPr>
          <a:xfrm>
            <a:off x="2168233" y="4393757"/>
            <a:ext cx="5600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this example we see that CTSE is exact.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49CB0A-71B1-C1BF-9CB0-972AFDA30CE7}"/>
                  </a:ext>
                </a:extLst>
              </p:cNvPr>
              <p:cNvSpPr txBox="1"/>
              <p:nvPr/>
            </p:nvSpPr>
            <p:spPr>
              <a:xfrm>
                <a:off x="8271725" y="5256955"/>
                <a:ext cx="2749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49CB0A-71B1-C1BF-9CB0-972AFDA30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725" y="5256955"/>
                <a:ext cx="274909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phic 10">
            <a:extLst>
              <a:ext uri="{FF2B5EF4-FFF2-40B4-BE49-F238E27FC236}">
                <a16:creationId xmlns:a16="http://schemas.microsoft.com/office/drawing/2014/main" id="{3109C628-EB23-6DE8-1618-FFBDBEBF5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17108" y="1915096"/>
            <a:ext cx="4458335" cy="334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6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CF1172-65F4-DD0D-3C7E-334D064759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Closed-form example: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CF1172-65F4-DD0D-3C7E-334D064759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411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A4A27-3825-0D46-488D-E8E3AEBF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2E8D1C-2D53-1CA8-0F06-450636DF7D50}"/>
                  </a:ext>
                </a:extLst>
              </p:cNvPr>
              <p:cNvSpPr txBox="1"/>
              <p:nvPr/>
            </p:nvSpPr>
            <p:spPr>
              <a:xfrm>
                <a:off x="352443" y="2016332"/>
                <a:ext cx="7167624" cy="1633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𝑖h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0" dirty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𝐼𝑚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𝑖h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2E8D1C-2D53-1CA8-0F06-450636DF7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43" y="2016332"/>
                <a:ext cx="7167624" cy="16332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B5D5D4-0E13-2349-5113-A9FC3F35E5D2}"/>
                  </a:ext>
                </a:extLst>
              </p:cNvPr>
              <p:cNvSpPr txBox="1"/>
              <p:nvPr/>
            </p:nvSpPr>
            <p:spPr>
              <a:xfrm>
                <a:off x="1502232" y="3961255"/>
                <a:ext cx="56002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CTSE is exact in the limit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B5D5D4-0E13-2349-5113-A9FC3F35E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32" y="3961255"/>
                <a:ext cx="5600217" cy="400110"/>
              </a:xfrm>
              <a:prstGeom prst="rect">
                <a:avLst/>
              </a:prstGeom>
              <a:blipFill>
                <a:blip r:embed="rId4"/>
                <a:stretch>
                  <a:fillRect l="-1131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870907-86EE-740E-B583-72A260DB9E97}"/>
                  </a:ext>
                </a:extLst>
              </p:cNvPr>
              <p:cNvSpPr txBox="1"/>
              <p:nvPr/>
            </p:nvSpPr>
            <p:spPr>
              <a:xfrm>
                <a:off x="8271726" y="5157640"/>
                <a:ext cx="2749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870907-86EE-740E-B583-72A260DB9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726" y="5157640"/>
                <a:ext cx="274909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phic 11">
            <a:extLst>
              <a:ext uri="{FF2B5EF4-FFF2-40B4-BE49-F238E27FC236}">
                <a16:creationId xmlns:a16="http://schemas.microsoft.com/office/drawing/2014/main" id="{7DBC1BB0-9E6C-9994-D369-41A87EA27B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81222" y="1810258"/>
            <a:ext cx="4458335" cy="334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00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CF1172-65F4-DD0D-3C7E-334D064759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Closed-form example: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CF1172-65F4-DD0D-3C7E-334D064759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411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A4A27-3825-0D46-488D-E8E3AEBF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2E8D1C-2D53-1CA8-0F06-450636DF7D50}"/>
                  </a:ext>
                </a:extLst>
              </p:cNvPr>
              <p:cNvSpPr txBox="1"/>
              <p:nvPr/>
            </p:nvSpPr>
            <p:spPr>
              <a:xfrm>
                <a:off x="362262" y="2209706"/>
                <a:ext cx="6638144" cy="1652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𝑖h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𝑖h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𝑖h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𝑖𝑠𝑖𝑛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</m:oMath>
                </a14:m>
                <a:endParaRPr lang="en-US" sz="2000" b="0" dirty="0"/>
              </a:p>
              <a:p>
                <a:pPr algn="ctr"/>
                <a:endParaRPr 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𝐼𝑚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𝑖h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2E8D1C-2D53-1CA8-0F06-450636DF7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62" y="2209706"/>
                <a:ext cx="6638144" cy="1652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B5D5D4-0E13-2349-5113-A9FC3F35E5D2}"/>
                  </a:ext>
                </a:extLst>
              </p:cNvPr>
              <p:cNvSpPr txBox="1"/>
              <p:nvPr/>
            </p:nvSpPr>
            <p:spPr>
              <a:xfrm>
                <a:off x="607820" y="4124885"/>
                <a:ext cx="6847288" cy="542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CTSE is exact in the limit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dirty="0"/>
                  <a:t> 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 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B5D5D4-0E13-2349-5113-A9FC3F35E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20" y="4124885"/>
                <a:ext cx="6847288" cy="542969"/>
              </a:xfrm>
              <a:prstGeom prst="rect">
                <a:avLst/>
              </a:prstGeom>
              <a:blipFill>
                <a:blip r:embed="rId4"/>
                <a:stretch>
                  <a:fillRect l="-1111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87CE89-A4DA-C492-C71B-DEE9A8C5B79B}"/>
                  </a:ext>
                </a:extLst>
              </p:cNvPr>
              <p:cNvSpPr txBox="1"/>
              <p:nvPr/>
            </p:nvSpPr>
            <p:spPr>
              <a:xfrm>
                <a:off x="8271726" y="5036044"/>
                <a:ext cx="2749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87CE89-A4DA-C492-C71B-DEE9A8C5B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726" y="5036044"/>
                <a:ext cx="274909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>
            <a:extLst>
              <a:ext uri="{FF2B5EF4-FFF2-40B4-BE49-F238E27FC236}">
                <a16:creationId xmlns:a16="http://schemas.microsoft.com/office/drawing/2014/main" id="{2E56CBE0-CA9A-7B35-AEBD-F738159B9B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3416" y="1688662"/>
            <a:ext cx="4458335" cy="334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54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CF1172-65F4-DD0D-3C7E-334D064759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Closed-form example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CF1172-65F4-DD0D-3C7E-334D064759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411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A4A27-3825-0D46-488D-E8E3AEBF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52D5-426C-9F48-B141-E6FE113FA268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2E8D1C-2D53-1CA8-0F06-450636DF7D50}"/>
                  </a:ext>
                </a:extLst>
              </p:cNvPr>
              <p:cNvSpPr txBox="1"/>
              <p:nvPr/>
            </p:nvSpPr>
            <p:spPr>
              <a:xfrm>
                <a:off x="287534" y="2069168"/>
                <a:ext cx="6800390" cy="1958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𝑖h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𝑖h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𝑖h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𝑖𝑐𝑜𝑠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0" dirty="0"/>
              </a:p>
              <a:p>
                <a:pPr algn="ctr"/>
                <a:endParaRPr 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𝐼𝑚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𝑖h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2E8D1C-2D53-1CA8-0F06-450636DF7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34" y="2069168"/>
                <a:ext cx="6800390" cy="1958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B5D5D4-0E13-2349-5113-A9FC3F35E5D2}"/>
                  </a:ext>
                </a:extLst>
              </p:cNvPr>
              <p:cNvSpPr txBox="1"/>
              <p:nvPr/>
            </p:nvSpPr>
            <p:spPr>
              <a:xfrm>
                <a:off x="472910" y="4193389"/>
                <a:ext cx="8066488" cy="570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CTSE is exact in the limit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dirty="0"/>
                  <a:t> 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 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B5D5D4-0E13-2349-5113-A9FC3F35E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10" y="4193389"/>
                <a:ext cx="8066488" cy="570477"/>
              </a:xfrm>
              <a:prstGeom prst="rect">
                <a:avLst/>
              </a:prstGeom>
              <a:blipFill>
                <a:blip r:embed="rId4"/>
                <a:stretch>
                  <a:fillRect l="-786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0414AB4-4D06-9A52-3DB6-C3ECFDB7F89C}"/>
              </a:ext>
            </a:extLst>
          </p:cNvPr>
          <p:cNvSpPr txBox="1"/>
          <p:nvPr/>
        </p:nvSpPr>
        <p:spPr>
          <a:xfrm>
            <a:off x="7180289" y="18387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7B3B25-5FBA-4B31-57FC-5EBB8FA8EDB8}"/>
                  </a:ext>
                </a:extLst>
              </p:cNvPr>
              <p:cNvSpPr txBox="1"/>
              <p:nvPr/>
            </p:nvSpPr>
            <p:spPr>
              <a:xfrm>
                <a:off x="8271726" y="4763363"/>
                <a:ext cx="2749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7B3B25-5FBA-4B31-57FC-5EBB8FA8E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726" y="4763363"/>
                <a:ext cx="274909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phic 11">
            <a:extLst>
              <a:ext uri="{FF2B5EF4-FFF2-40B4-BE49-F238E27FC236}">
                <a16:creationId xmlns:a16="http://schemas.microsoft.com/office/drawing/2014/main" id="{5B4F0D11-95DD-8FD3-2A16-4DBD6A1C8D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3415" y="1416483"/>
            <a:ext cx="4458336" cy="334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00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19161</TotalTime>
  <Words>4400</Words>
  <Application>Microsoft Macintosh PowerPoint</Application>
  <PresentationFormat>Widescreen</PresentationFormat>
  <Paragraphs>709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.Hiragino Kaku Gothic Interface W3</vt:lpstr>
      <vt:lpstr>Arial</vt:lpstr>
      <vt:lpstr>Calibri</vt:lpstr>
      <vt:lpstr>Cambria Math</vt:lpstr>
      <vt:lpstr>System Font Regular</vt:lpstr>
      <vt:lpstr>Times New Roman</vt:lpstr>
      <vt:lpstr>Wingdings</vt:lpstr>
      <vt:lpstr>Office Theme</vt:lpstr>
      <vt:lpstr>Automatic Differentiation Using Complex and Hypercomplex Variables </vt:lpstr>
      <vt:lpstr>Complex Taylor Series Expansion (CTSE)</vt:lpstr>
      <vt:lpstr>Complex Taylor Series Expansion (CTSE)</vt:lpstr>
      <vt:lpstr>Complex Taylor Series Expansion (CTSE)</vt:lpstr>
      <vt:lpstr>Analogy with the finite difference method</vt:lpstr>
      <vt:lpstr>Closed-form example: f(x)=x^2</vt:lpstr>
      <vt:lpstr>Closed-form example: f(x)=x^3</vt:lpstr>
      <vt:lpstr>Closed-form example: f(x)=e^x</vt:lpstr>
      <vt:lpstr>Closed-form example f(x)=sin⁡(x)</vt:lpstr>
      <vt:lpstr>Closed-form example: f(x)=cos⁡(x)</vt:lpstr>
      <vt:lpstr>Closed-form example: f(x)=ln(x)</vt:lpstr>
      <vt:lpstr>Closed-form example: f(x)=〖xe〗^x</vt:lpstr>
      <vt:lpstr>CTSE using Excel</vt:lpstr>
      <vt:lpstr>CTSE examples using Excel</vt:lpstr>
      <vt:lpstr>Step size study - f(x)=sin(x)</vt:lpstr>
      <vt:lpstr>Step size study – numerical integration</vt:lpstr>
      <vt:lpstr>Numerical evaluation of special functions</vt:lpstr>
      <vt:lpstr>Application: Simpson’s rule</vt:lpstr>
      <vt:lpstr>Application: Simpson’s rule, dI/db</vt:lpstr>
      <vt:lpstr>Application: Simpson’s rule, dI/dc</vt:lpstr>
      <vt:lpstr>Application: Simpson’s rule</vt:lpstr>
      <vt:lpstr>Application: Simpson’s rule</vt:lpstr>
      <vt:lpstr>Application: Simpson’s rule</vt:lpstr>
      <vt:lpstr>Application: Gauss-Legendre quadrature</vt:lpstr>
      <vt:lpstr>Application: Gauss-Legendre quadrature</vt:lpstr>
      <vt:lpstr>Application: Gauss-Legendre quadrature</vt:lpstr>
      <vt:lpstr>Application: Gauss-Legendre quadrature</vt:lpstr>
      <vt:lpstr>Newton-Rhapson</vt:lpstr>
      <vt:lpstr>Newton-Rhapson</vt:lpstr>
      <vt:lpstr>Ordinary Differential Equation (ODE) Solver</vt:lpstr>
      <vt:lpstr>ODE solver – Euler’s method</vt:lpstr>
      <vt:lpstr>ODE solver – Euler’s method</vt:lpstr>
      <vt:lpstr>ODE solver – dy(x)/da result</vt:lpstr>
      <vt:lpstr>ODE solver – dy(x)/db result</vt:lpstr>
      <vt:lpstr>ODE solver – dy(x)/dg result</vt:lpstr>
      <vt:lpstr>Cauchy-Reimann (CR) form</vt:lpstr>
      <vt:lpstr>Closed-form example: f(x)=x^2</vt:lpstr>
      <vt:lpstr>Closed-form example: f(x)=x^3</vt:lpstr>
      <vt:lpstr>Closed-form example: f(x)=e^x</vt:lpstr>
      <vt:lpstr>Closed-form example: f(x)=sin⁡(x)</vt:lpstr>
      <vt:lpstr>Closed-form example: f(x)=cos⁡(x)</vt:lpstr>
      <vt:lpstr>Functions of matrices</vt:lpstr>
      <vt:lpstr>Functions of matrices</vt:lpstr>
      <vt:lpstr>Second Order Derivatives with CTSE</vt:lpstr>
      <vt:lpstr>Second Order Derivatives with CTSE</vt:lpstr>
      <vt:lpstr>Second Order Derivatives with CTSE</vt:lpstr>
      <vt:lpstr>Second Order Derivatives with CTSE</vt:lpstr>
      <vt:lpstr>Second Order Derivatives with CTSE</vt:lpstr>
      <vt:lpstr>Second Order Derivatives with CTSE</vt:lpstr>
      <vt:lpstr>Second Order Derivatives with CTSE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Aguirre Mesa, Andres Mauricio</dc:creator>
  <cp:lastModifiedBy>Harry R Millwater</cp:lastModifiedBy>
  <cp:revision>302</cp:revision>
  <dcterms:created xsi:type="dcterms:W3CDTF">2022-12-08T21:18:28Z</dcterms:created>
  <dcterms:modified xsi:type="dcterms:W3CDTF">2023-07-09T05:10:30Z</dcterms:modified>
</cp:coreProperties>
</file>