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724" r:id="rId2"/>
    <p:sldId id="695" r:id="rId3"/>
    <p:sldId id="759" r:id="rId4"/>
    <p:sldId id="694" r:id="rId5"/>
    <p:sldId id="824" r:id="rId6"/>
    <p:sldId id="764" r:id="rId7"/>
    <p:sldId id="765" r:id="rId8"/>
    <p:sldId id="693" r:id="rId9"/>
    <p:sldId id="823" r:id="rId10"/>
    <p:sldId id="709" r:id="rId11"/>
    <p:sldId id="708" r:id="rId12"/>
    <p:sldId id="710" r:id="rId13"/>
    <p:sldId id="707" r:id="rId14"/>
    <p:sldId id="719" r:id="rId15"/>
    <p:sldId id="803" r:id="rId16"/>
    <p:sldId id="804" r:id="rId17"/>
    <p:sldId id="800" r:id="rId18"/>
    <p:sldId id="82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372" autoAdjust="0"/>
  </p:normalViewPr>
  <p:slideViewPr>
    <p:cSldViewPr snapToGrid="0" snapToObjects="1">
      <p:cViewPr varScale="1">
        <p:scale>
          <a:sx n="102" d="100"/>
          <a:sy n="102" d="100"/>
        </p:scale>
        <p:origin x="189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p:scale>
          <a:sx n="85" d="100"/>
          <a:sy n="85" d="100"/>
        </p:scale>
        <p:origin x="-195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C6D8D-C989-4FC3-A433-A436983EFBB8}" type="datetimeFigureOut">
              <a:rPr lang="en-US" smtClean="0"/>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3B2D0-7E25-473B-A107-962ACA8E29F6}" type="slidenum">
              <a:rPr lang="en-US" smtClean="0"/>
              <a:t>‹#›</a:t>
            </a:fld>
            <a:endParaRPr lang="en-US"/>
          </a:p>
        </p:txBody>
      </p:sp>
    </p:spTree>
    <p:extLst>
      <p:ext uri="{BB962C8B-B14F-4D97-AF65-F5344CB8AC3E}">
        <p14:creationId xmlns:p14="http://schemas.microsoft.com/office/powerpoint/2010/main" val="380321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3B2D0-7E25-473B-A107-962ACA8E29F6}" type="slidenum">
              <a:rPr lang="en-US" smtClean="0"/>
              <a:t>1</a:t>
            </a:fld>
            <a:endParaRPr lang="en-US"/>
          </a:p>
        </p:txBody>
      </p:sp>
    </p:spTree>
    <p:extLst>
      <p:ext uri="{BB962C8B-B14F-4D97-AF65-F5344CB8AC3E}">
        <p14:creationId xmlns:p14="http://schemas.microsoft.com/office/powerpoint/2010/main" val="102360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Ankit</a:t>
            </a:r>
            <a:r>
              <a:rPr lang="en-US" dirty="0" smtClean="0"/>
              <a:t> More was a PhD student and IEEE graduate branch chair at Drexel.  He was approached by Intel after giving presenting his paper at an IEEE conference.  </a:t>
            </a:r>
          </a:p>
          <a:p>
            <a:endParaRPr lang="en-US" dirty="0"/>
          </a:p>
          <a:p>
            <a:r>
              <a:rPr lang="en-US" dirty="0" smtClean="0"/>
              <a:t>Here’s a list of his IEEE publications while a student… and now as a research scientist at Intel in Portland. </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10</a:t>
            </a:fld>
            <a:endParaRPr lang="en-US"/>
          </a:p>
        </p:txBody>
      </p:sp>
    </p:spTree>
    <p:extLst>
      <p:ext uri="{BB962C8B-B14F-4D97-AF65-F5344CB8AC3E}">
        <p14:creationId xmlns:p14="http://schemas.microsoft.com/office/powerpoint/2010/main" val="344387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relevant , a slide detailing conferences AT school or nearby</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11</a:t>
            </a:fld>
            <a:endParaRPr lang="en-US"/>
          </a:p>
        </p:txBody>
      </p:sp>
    </p:spTree>
    <p:extLst>
      <p:ext uri="{BB962C8B-B14F-4D97-AF65-F5344CB8AC3E}">
        <p14:creationId xmlns:p14="http://schemas.microsoft.com/office/powerpoint/2010/main" val="184494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Mugging for photographer at China Student Congress in Beijing, 2014</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12</a:t>
            </a:fld>
            <a:endParaRPr lang="en-US"/>
          </a:p>
        </p:txBody>
      </p:sp>
    </p:spTree>
    <p:extLst>
      <p:ext uri="{BB962C8B-B14F-4D97-AF65-F5344CB8AC3E}">
        <p14:creationId xmlns:p14="http://schemas.microsoft.com/office/powerpoint/2010/main" val="193250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well-versed on the role of Standards as an economic driver, take the time to go over the materials freely available on IEEE’s Standards in Education website.  And if you ARE using standards in your research, even if they are not IEEE standards, consider submitting your paper for a potential cash award for you and your advisor. </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13</a:t>
            </a:fld>
            <a:endParaRPr lang="en-US"/>
          </a:p>
        </p:txBody>
      </p:sp>
    </p:spTree>
    <p:extLst>
      <p:ext uri="{BB962C8B-B14F-4D97-AF65-F5344CB8AC3E}">
        <p14:creationId xmlns:p14="http://schemas.microsoft.com/office/powerpoint/2010/main" val="182322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3B2D0-7E25-473B-A107-962ACA8E29F6}" type="slidenum">
              <a:rPr lang="en-US" smtClean="0"/>
              <a:t>14</a:t>
            </a:fld>
            <a:endParaRPr lang="en-US"/>
          </a:p>
        </p:txBody>
      </p:sp>
    </p:spTree>
    <p:extLst>
      <p:ext uri="{BB962C8B-B14F-4D97-AF65-F5344CB8AC3E}">
        <p14:creationId xmlns:p14="http://schemas.microsoft.com/office/powerpoint/2010/main" val="252270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6EDD7D-C04D-4AE0-965A-583B23AE6187}"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61933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3B2D0-7E25-473B-A107-962ACA8E29F6}" type="slidenum">
              <a:rPr lang="en-US" smtClean="0"/>
              <a:t>16</a:t>
            </a:fld>
            <a:endParaRPr lang="en-US"/>
          </a:p>
        </p:txBody>
      </p:sp>
    </p:spTree>
    <p:extLst>
      <p:ext uri="{BB962C8B-B14F-4D97-AF65-F5344CB8AC3E}">
        <p14:creationId xmlns:p14="http://schemas.microsoft.com/office/powerpoint/2010/main" val="236624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F954761-FB12-4F4C-9473-C85BD1CE2B31}" type="slidenum">
              <a:rPr lang="en-US" altLang="en-US" smtClean="0">
                <a:latin typeface="Arial" pitchFamily="34" charset="0"/>
              </a:rPr>
              <a:pPr>
                <a:spcBef>
                  <a:spcPct val="0"/>
                </a:spcBef>
              </a:pPr>
              <a:t>17</a:t>
            </a:fld>
            <a:endParaRPr lang="en-US" altLang="en-US" smtClean="0">
              <a:latin typeface="Arial" pitchFamily="34" charset="0"/>
            </a:endParaRPr>
          </a:p>
        </p:txBody>
      </p:sp>
    </p:spTree>
    <p:extLst>
      <p:ext uri="{BB962C8B-B14F-4D97-AF65-F5344CB8AC3E}">
        <p14:creationId xmlns:p14="http://schemas.microsoft.com/office/powerpoint/2010/main" val="34833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F954761-FB12-4F4C-9473-C85BD1CE2B31}" type="slidenum">
              <a:rPr lang="en-US" altLang="en-US" smtClean="0">
                <a:latin typeface="Arial" pitchFamily="34" charset="0"/>
              </a:rPr>
              <a:pPr>
                <a:spcBef>
                  <a:spcPct val="0"/>
                </a:spcBef>
              </a:pPr>
              <a:t>18</a:t>
            </a:fld>
            <a:endParaRPr lang="en-US" altLang="en-US" smtClean="0">
              <a:latin typeface="Arial" pitchFamily="34" charset="0"/>
            </a:endParaRPr>
          </a:p>
        </p:txBody>
      </p:sp>
    </p:spTree>
    <p:extLst>
      <p:ext uri="{BB962C8B-B14F-4D97-AF65-F5344CB8AC3E}">
        <p14:creationId xmlns:p14="http://schemas.microsoft.com/office/powerpoint/2010/main" val="413253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3B2D0-7E25-473B-A107-962ACA8E29F6}" type="slidenum">
              <a:rPr lang="en-US" smtClean="0"/>
              <a:t>2</a:t>
            </a:fld>
            <a:endParaRPr lang="en-US"/>
          </a:p>
        </p:txBody>
      </p:sp>
    </p:spTree>
    <p:extLst>
      <p:ext uri="{BB962C8B-B14F-4D97-AF65-F5344CB8AC3E}">
        <p14:creationId xmlns:p14="http://schemas.microsoft.com/office/powerpoint/2010/main" val="74688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630D90F-FFC2-4999-90E6-668B9A01EA50}" type="slidenum">
              <a:rPr lang="en-US" altLang="en-US" smtClean="0">
                <a:latin typeface="Arial" pitchFamily="34" charset="0"/>
              </a:rPr>
              <a:pPr>
                <a:spcBef>
                  <a:spcPct val="0"/>
                </a:spcBef>
              </a:pPr>
              <a:t>3</a:t>
            </a:fld>
            <a:endParaRPr lang="en-US" altLang="en-US" smtClean="0">
              <a:latin typeface="Arial" pitchFamily="34" charset="0"/>
            </a:endParaRPr>
          </a:p>
        </p:txBody>
      </p:sp>
      <p:sp>
        <p:nvSpPr>
          <p:cNvPr id="62467"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22316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Avijit</a:t>
            </a:r>
            <a:r>
              <a:rPr lang="en-US" dirty="0" smtClean="0"/>
              <a:t> </a:t>
            </a:r>
            <a:r>
              <a:rPr lang="en-US" dirty="0" err="1" smtClean="0"/>
              <a:t>Shingari</a:t>
            </a:r>
            <a:r>
              <a:rPr lang="en-US" dirty="0" smtClean="0"/>
              <a:t>, Branch officer at Virginia Tech, now an engineer at </a:t>
            </a:r>
            <a:r>
              <a:rPr lang="en-US" dirty="0" err="1" smtClean="0"/>
              <a:t>PepCo</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4</a:t>
            </a:fld>
            <a:endParaRPr lang="en-US"/>
          </a:p>
        </p:txBody>
      </p:sp>
    </p:spTree>
    <p:extLst>
      <p:ext uri="{BB962C8B-B14F-4D97-AF65-F5344CB8AC3E}">
        <p14:creationId xmlns:p14="http://schemas.microsoft.com/office/powerpoint/2010/main" val="242606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50888" indent="-288925" defTabSz="912813">
              <a:spcBef>
                <a:spcPct val="30000"/>
              </a:spcBef>
              <a:defRPr sz="1200">
                <a:solidFill>
                  <a:schemeClr val="tx1"/>
                </a:solidFill>
                <a:latin typeface="Calibri" panose="020F0502020204030204" pitchFamily="34" charset="0"/>
              </a:defRPr>
            </a:lvl2pPr>
            <a:lvl3pPr marL="1155700" indent="-230188" defTabSz="912813">
              <a:spcBef>
                <a:spcPct val="30000"/>
              </a:spcBef>
              <a:defRPr sz="1200">
                <a:solidFill>
                  <a:schemeClr val="tx1"/>
                </a:solidFill>
                <a:latin typeface="Calibri" panose="020F0502020204030204" pitchFamily="34" charset="0"/>
              </a:defRPr>
            </a:lvl3pPr>
            <a:lvl4pPr marL="1617663" indent="-230188" defTabSz="912813">
              <a:spcBef>
                <a:spcPct val="30000"/>
              </a:spcBef>
              <a:defRPr sz="1200">
                <a:solidFill>
                  <a:schemeClr val="tx1"/>
                </a:solidFill>
                <a:latin typeface="Calibri" panose="020F0502020204030204" pitchFamily="34" charset="0"/>
              </a:defRPr>
            </a:lvl4pPr>
            <a:lvl5pPr marL="2079625" indent="-230188" defTabSz="912813">
              <a:spcBef>
                <a:spcPct val="30000"/>
              </a:spcBef>
              <a:defRPr sz="1200">
                <a:solidFill>
                  <a:schemeClr val="tx1"/>
                </a:solidFill>
                <a:latin typeface="Calibri" panose="020F0502020204030204" pitchFamily="34" charset="0"/>
              </a:defRPr>
            </a:lvl5pPr>
            <a:lvl6pPr marL="2536825" indent="-230188" defTabSz="912813" eaLnBrk="0" fontAlgn="base" hangingPunct="0">
              <a:spcBef>
                <a:spcPct val="30000"/>
              </a:spcBef>
              <a:spcAft>
                <a:spcPct val="0"/>
              </a:spcAft>
              <a:defRPr sz="1200">
                <a:solidFill>
                  <a:schemeClr val="tx1"/>
                </a:solidFill>
                <a:latin typeface="Calibri" panose="020F0502020204030204" pitchFamily="34" charset="0"/>
              </a:defRPr>
            </a:lvl6pPr>
            <a:lvl7pPr marL="2994025" indent="-230188" defTabSz="912813" eaLnBrk="0" fontAlgn="base" hangingPunct="0">
              <a:spcBef>
                <a:spcPct val="30000"/>
              </a:spcBef>
              <a:spcAft>
                <a:spcPct val="0"/>
              </a:spcAft>
              <a:defRPr sz="1200">
                <a:solidFill>
                  <a:schemeClr val="tx1"/>
                </a:solidFill>
                <a:latin typeface="Calibri" panose="020F0502020204030204" pitchFamily="34" charset="0"/>
              </a:defRPr>
            </a:lvl7pPr>
            <a:lvl8pPr marL="3451225" indent="-230188" defTabSz="912813" eaLnBrk="0" fontAlgn="base" hangingPunct="0">
              <a:spcBef>
                <a:spcPct val="30000"/>
              </a:spcBef>
              <a:spcAft>
                <a:spcPct val="0"/>
              </a:spcAft>
              <a:defRPr sz="1200">
                <a:solidFill>
                  <a:schemeClr val="tx1"/>
                </a:solidFill>
                <a:latin typeface="Calibri" panose="020F0502020204030204" pitchFamily="34" charset="0"/>
              </a:defRPr>
            </a:lvl8pPr>
            <a:lvl9pPr marL="3908425" indent="-230188"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75C80D-932E-44F9-A3B8-146310E3AE46}" type="slidenum">
              <a:rPr lang="en-US" altLang="en-US" smtClean="0">
                <a:solidFill>
                  <a:srgbClr val="000000"/>
                </a:solidFill>
                <a:latin typeface="Arial" panose="020B0604020202020204" pitchFamily="34" charset="0"/>
              </a:rPr>
              <a:pPr>
                <a:spcBef>
                  <a:spcPct val="0"/>
                </a:spcBef>
              </a:pPr>
              <a:t>5</a:t>
            </a:fld>
            <a:endParaRPr lang="en-US" altLang="en-US" smtClean="0">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655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C9172-F2BD-42ED-96AD-2A2725F0ED77}" type="slidenum">
              <a:rPr lang="en-US" altLang="en-US" smtClean="0"/>
              <a:pPr eaLnBrk="1" hangingPunct="1"/>
              <a:t>6</a:t>
            </a:fld>
            <a:endParaRPr lang="en-US" altLang="en-US" smtClean="0"/>
          </a:p>
        </p:txBody>
      </p:sp>
      <p:sp>
        <p:nvSpPr>
          <p:cNvPr id="29699" name="Rectangle 2"/>
          <p:cNvSpPr>
            <a:spLocks noChangeArrowheads="1"/>
          </p:cNvSpPr>
          <p:nvPr/>
        </p:nvSpPr>
        <p:spPr bwMode="auto">
          <a:xfrm>
            <a:off x="3884613" y="-1588"/>
            <a:ext cx="297338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67" tIns="44934" rIns="89867" bIns="4493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700" name="Rectangle 3"/>
          <p:cNvSpPr>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67" tIns="44934" rIns="89867" bIns="4493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701" name="Rectangle 4"/>
          <p:cNvSpPr>
            <a:spLocks noGrp="1" noRot="1" noChangeAspect="1" noChangeArrowheads="1" noTextEdit="1"/>
          </p:cNvSpPr>
          <p:nvPr>
            <p:ph type="sldImg"/>
          </p:nvPr>
        </p:nvSpPr>
        <p:spPr>
          <a:xfrm>
            <a:off x="1154113" y="690563"/>
            <a:ext cx="4554537" cy="3416300"/>
          </a:xfrm>
          <a:ln w="12700" cap="flat">
            <a:solidFill>
              <a:schemeClr val="tx1"/>
            </a:solidFill>
          </a:ln>
        </p:spPr>
      </p:sp>
      <p:sp>
        <p:nvSpPr>
          <p:cNvPr id="29702" name="Rectangle 5"/>
          <p:cNvSpPr>
            <a:spLocks noGrp="1" noChangeArrowheads="1"/>
          </p:cNvSpPr>
          <p:nvPr>
            <p:ph type="body" idx="1"/>
          </p:nvPr>
        </p:nvSpPr>
        <p:spPr>
          <a:xfrm>
            <a:off x="914400" y="4338638"/>
            <a:ext cx="50276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7614" rIns="93639" bIns="47614"/>
          <a:lstStyle/>
          <a:p>
            <a:pPr defTabSz="931863" eaLnBrk="1" hangingPunct="1"/>
            <a:endParaRPr lang="en-US" altLang="en-US" dirty="0" smtClean="0">
              <a:solidFill>
                <a:srgbClr val="000000"/>
              </a:solidFill>
              <a:latin typeface="Arial" pitchFamily="34" charset="0"/>
            </a:endParaRPr>
          </a:p>
        </p:txBody>
      </p:sp>
    </p:spTree>
    <p:extLst>
      <p:ext uri="{BB962C8B-B14F-4D97-AF65-F5344CB8AC3E}">
        <p14:creationId xmlns:p14="http://schemas.microsoft.com/office/powerpoint/2010/main" val="374513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C9172-F2BD-42ED-96AD-2A2725F0ED77}" type="slidenum">
              <a:rPr lang="en-US" altLang="en-US" smtClean="0"/>
              <a:pPr eaLnBrk="1" hangingPunct="1"/>
              <a:t>7</a:t>
            </a:fld>
            <a:endParaRPr lang="en-US" altLang="en-US" smtClean="0"/>
          </a:p>
        </p:txBody>
      </p:sp>
      <p:sp>
        <p:nvSpPr>
          <p:cNvPr id="29699" name="Rectangle 2"/>
          <p:cNvSpPr>
            <a:spLocks noChangeArrowheads="1"/>
          </p:cNvSpPr>
          <p:nvPr/>
        </p:nvSpPr>
        <p:spPr bwMode="auto">
          <a:xfrm>
            <a:off x="3884613" y="-1588"/>
            <a:ext cx="297338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67" tIns="44934" rIns="89867" bIns="4493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700" name="Rectangle 3"/>
          <p:cNvSpPr>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67" tIns="44934" rIns="89867" bIns="4493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701" name="Rectangle 4"/>
          <p:cNvSpPr>
            <a:spLocks noGrp="1" noRot="1" noChangeAspect="1" noChangeArrowheads="1" noTextEdit="1"/>
          </p:cNvSpPr>
          <p:nvPr>
            <p:ph type="sldImg"/>
          </p:nvPr>
        </p:nvSpPr>
        <p:spPr>
          <a:xfrm>
            <a:off x="1154113" y="690563"/>
            <a:ext cx="4554537" cy="3416300"/>
          </a:xfrm>
          <a:ln w="12700" cap="flat">
            <a:solidFill>
              <a:schemeClr val="tx1"/>
            </a:solidFill>
          </a:ln>
        </p:spPr>
      </p:sp>
      <p:sp>
        <p:nvSpPr>
          <p:cNvPr id="29702" name="Rectangle 5"/>
          <p:cNvSpPr>
            <a:spLocks noGrp="1" noChangeArrowheads="1"/>
          </p:cNvSpPr>
          <p:nvPr>
            <p:ph type="body" idx="1"/>
          </p:nvPr>
        </p:nvSpPr>
        <p:spPr>
          <a:xfrm>
            <a:off x="914400" y="4338638"/>
            <a:ext cx="50276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7614" rIns="93639" bIns="47614"/>
          <a:lstStyle/>
          <a:p>
            <a:pPr defTabSz="931863" eaLnBrk="1" hangingPunct="1"/>
            <a:endParaRPr lang="en-US" altLang="en-US" dirty="0" smtClean="0">
              <a:solidFill>
                <a:srgbClr val="000000"/>
              </a:solidFill>
              <a:latin typeface="Arial" pitchFamily="34" charset="0"/>
            </a:endParaRPr>
          </a:p>
        </p:txBody>
      </p:sp>
    </p:spTree>
    <p:extLst>
      <p:ext uri="{BB962C8B-B14F-4D97-AF65-F5344CB8AC3E}">
        <p14:creationId xmlns:p14="http://schemas.microsoft.com/office/powerpoint/2010/main" val="317643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Brianna </a:t>
            </a:r>
            <a:r>
              <a:rPr lang="en-US" dirty="0" err="1" smtClean="0"/>
              <a:t>Bikker</a:t>
            </a:r>
            <a:r>
              <a:rPr lang="en-US" dirty="0" smtClean="0"/>
              <a:t> Clay, past chair Texas A&amp;M</a:t>
            </a:r>
            <a:endParaRPr lang="en-US" dirty="0"/>
          </a:p>
        </p:txBody>
      </p:sp>
      <p:sp>
        <p:nvSpPr>
          <p:cNvPr id="4" name="Slide Number Placeholder 3"/>
          <p:cNvSpPr>
            <a:spLocks noGrp="1"/>
          </p:cNvSpPr>
          <p:nvPr>
            <p:ph type="sldNum" sz="quarter" idx="10"/>
          </p:nvPr>
        </p:nvSpPr>
        <p:spPr/>
        <p:txBody>
          <a:bodyPr/>
          <a:lstStyle/>
          <a:p>
            <a:fld id="{A3D3B2D0-7E25-473B-A107-962ACA8E29F6}" type="slidenum">
              <a:rPr lang="en-US" smtClean="0"/>
              <a:t>8</a:t>
            </a:fld>
            <a:endParaRPr lang="en-US"/>
          </a:p>
        </p:txBody>
      </p:sp>
    </p:spTree>
    <p:extLst>
      <p:ext uri="{BB962C8B-B14F-4D97-AF65-F5344CB8AC3E}">
        <p14:creationId xmlns:p14="http://schemas.microsoft.com/office/powerpoint/2010/main" val="183047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defTabSz="914400">
              <a:spcBef>
                <a:spcPct val="0"/>
              </a:spcBef>
            </a:pPr>
            <a:fld id="{9968F5FD-0992-40C0-976F-38A8877E0C3A}" type="slidenum">
              <a:rPr lang="en-US" altLang="en-US" smtClean="0">
                <a:solidFill>
                  <a:srgbClr val="000000"/>
                </a:solidFill>
                <a:latin typeface="Arial" panose="020B0604020202020204" pitchFamily="34" charset="0"/>
              </a:rPr>
              <a:pPr defTabSz="914400">
                <a:spcBef>
                  <a:spcPct val="0"/>
                </a:spcBef>
              </a:pPr>
              <a:t>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61666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EC6631FC-F606-4F56-8608-0260A9C2410B}" type="datetime1">
              <a:rPr lang="en-US" smtClean="0"/>
              <a:t>2/6/2018</a:t>
            </a:fld>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FE028329-6992-FA46-A379-1289CD59B600}" type="slidenum">
              <a:rPr lang="en-US"/>
              <a:pPr>
                <a:defRPr/>
              </a:pPr>
              <a:t>‹#›</a:t>
            </a:fld>
            <a:endParaRPr lang="en-US" dirty="0"/>
          </a:p>
        </p:txBody>
      </p:sp>
    </p:spTree>
    <p:extLst>
      <p:ext uri="{BB962C8B-B14F-4D97-AF65-F5344CB8AC3E}">
        <p14:creationId xmlns:p14="http://schemas.microsoft.com/office/powerpoint/2010/main" val="331827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CD55D826-9EFD-B845-88AF-28493E7197A8}"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47AFFAD9-47A0-41DC-B782-1EF55539E437}" type="datetime1">
              <a:rPr lang="en-US" smtClean="0"/>
              <a:t>2/6/2018</a:t>
            </a:fld>
            <a:endParaRPr lang="en-US" dirty="0"/>
          </a:p>
        </p:txBody>
      </p:sp>
    </p:spTree>
    <p:extLst>
      <p:ext uri="{BB962C8B-B14F-4D97-AF65-F5344CB8AC3E}">
        <p14:creationId xmlns:p14="http://schemas.microsoft.com/office/powerpoint/2010/main" val="253613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3987803"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398780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C2B22407-7B97-E24F-876C-E7B4FC2B51F5}"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5B78322F-2D6A-477A-8074-8DC378BDF153}" type="datetime1">
              <a:rPr lang="en-US" smtClean="0"/>
              <a:t>2/6/2018</a:t>
            </a:fld>
            <a:endParaRPr lang="en-US" dirty="0"/>
          </a:p>
        </p:txBody>
      </p:sp>
    </p:spTree>
    <p:extLst>
      <p:ext uri="{BB962C8B-B14F-4D97-AF65-F5344CB8AC3E}">
        <p14:creationId xmlns:p14="http://schemas.microsoft.com/office/powerpoint/2010/main" val="351712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7D83AACE-EAD6-D045-8D67-2106286A4541}"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73191545-E9CB-41DA-9874-DE8612C4017E}" type="datetime1">
              <a:rPr lang="en-US" smtClean="0"/>
              <a:t>2/6/2018</a:t>
            </a:fld>
            <a:endParaRPr lang="en-US" dirty="0"/>
          </a:p>
        </p:txBody>
      </p:sp>
    </p:spTree>
    <p:extLst>
      <p:ext uri="{BB962C8B-B14F-4D97-AF65-F5344CB8AC3E}">
        <p14:creationId xmlns:p14="http://schemas.microsoft.com/office/powerpoint/2010/main" val="133813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38590" cy="207738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13" name="Picture Placeholder 7"/>
          <p:cNvSpPr>
            <a:spLocks noGrp="1"/>
          </p:cNvSpPr>
          <p:nvPr>
            <p:ph type="pic" sz="quarter" idx="25"/>
          </p:nvPr>
        </p:nvSpPr>
        <p:spPr>
          <a:xfrm>
            <a:off x="4752975" y="3945672"/>
            <a:ext cx="3938590" cy="2072542"/>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smtClean="0"/>
          </a:p>
        </p:txBody>
      </p:sp>
      <p:sp>
        <p:nvSpPr>
          <p:cNvPr id="6" name="Slide Number Placeholder 1"/>
          <p:cNvSpPr>
            <a:spLocks noGrp="1"/>
          </p:cNvSpPr>
          <p:nvPr>
            <p:ph type="sldNum" sz="quarter" idx="26"/>
          </p:nvPr>
        </p:nvSpPr>
        <p:spPr/>
        <p:txBody>
          <a:bodyPr/>
          <a:lstStyle>
            <a:lvl1pPr>
              <a:defRPr/>
            </a:lvl1pPr>
          </a:lstStyle>
          <a:p>
            <a:pPr>
              <a:defRPr/>
            </a:pPr>
            <a:fld id="{9537FDE1-6CC7-6241-96F5-A54C6D567CAF}" type="slidenum">
              <a:rPr lang="en-US"/>
              <a:pPr>
                <a:defRPr/>
              </a:pPr>
              <a:t>‹#›</a:t>
            </a:fld>
            <a:endParaRPr lang="en-US" dirty="0"/>
          </a:p>
        </p:txBody>
      </p:sp>
      <p:sp>
        <p:nvSpPr>
          <p:cNvPr id="7" name="Date Placeholder 2"/>
          <p:cNvSpPr>
            <a:spLocks noGrp="1"/>
          </p:cNvSpPr>
          <p:nvPr>
            <p:ph type="dt" sz="half" idx="27"/>
          </p:nvPr>
        </p:nvSpPr>
        <p:spPr/>
        <p:txBody>
          <a:bodyPr/>
          <a:lstStyle>
            <a:lvl1pPr>
              <a:defRPr/>
            </a:lvl1pPr>
          </a:lstStyle>
          <a:p>
            <a:pPr>
              <a:defRPr/>
            </a:pPr>
            <a:fld id="{86BBBF68-DCDB-493F-BA35-B2F9B530E5B3}" type="datetime1">
              <a:rPr lang="en-US" smtClean="0"/>
              <a:t>2/6/2018</a:t>
            </a:fld>
            <a:endParaRPr lang="en-US" dirty="0"/>
          </a:p>
        </p:txBody>
      </p:sp>
    </p:spTree>
    <p:extLst>
      <p:ext uri="{BB962C8B-B14F-4D97-AF65-F5344CB8AC3E}">
        <p14:creationId xmlns:p14="http://schemas.microsoft.com/office/powerpoint/2010/main" val="197463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90" y="1645920"/>
            <a:ext cx="393127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2" y="3920063"/>
            <a:ext cx="3953974"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209F64F6-7664-0847-8870-81142F814DE8}" type="slidenum">
              <a:rPr lang="en-US"/>
              <a:pPr>
                <a:defRPr/>
              </a:pPr>
              <a:t>‹#›</a:t>
            </a:fld>
            <a:endParaRPr lang="en-US" dirty="0"/>
          </a:p>
        </p:txBody>
      </p:sp>
      <p:sp>
        <p:nvSpPr>
          <p:cNvPr id="8" name="Date Placeholder 2"/>
          <p:cNvSpPr>
            <a:spLocks noGrp="1"/>
          </p:cNvSpPr>
          <p:nvPr>
            <p:ph type="dt" sz="half" idx="24"/>
          </p:nvPr>
        </p:nvSpPr>
        <p:spPr/>
        <p:txBody>
          <a:bodyPr/>
          <a:lstStyle>
            <a:lvl1pPr>
              <a:defRPr/>
            </a:lvl1pPr>
          </a:lstStyle>
          <a:p>
            <a:pPr>
              <a:defRPr/>
            </a:pPr>
            <a:fld id="{8612F73C-17E6-45AC-ADB5-7437C2FE673A}" type="datetime1">
              <a:rPr lang="en-US" smtClean="0"/>
              <a:t>2/6/2018</a:t>
            </a:fld>
            <a:endParaRPr lang="en-US" dirty="0"/>
          </a:p>
        </p:txBody>
      </p:sp>
    </p:spTree>
    <p:extLst>
      <p:ext uri="{BB962C8B-B14F-4D97-AF65-F5344CB8AC3E}">
        <p14:creationId xmlns:p14="http://schemas.microsoft.com/office/powerpoint/2010/main" val="284002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595644EE-0CCD-5642-BD18-DBF821ABBA9B}" type="slidenum">
              <a:rPr lang="en-US"/>
              <a:pPr>
                <a:defRPr/>
              </a:pPr>
              <a:t>‹#›</a:t>
            </a:fld>
            <a:endParaRPr lang="en-US" dirty="0"/>
          </a:p>
        </p:txBody>
      </p:sp>
      <p:sp>
        <p:nvSpPr>
          <p:cNvPr id="6" name="Date Placeholder 2"/>
          <p:cNvSpPr>
            <a:spLocks noGrp="1"/>
          </p:cNvSpPr>
          <p:nvPr>
            <p:ph type="dt" sz="half" idx="14"/>
          </p:nvPr>
        </p:nvSpPr>
        <p:spPr/>
        <p:txBody>
          <a:bodyPr/>
          <a:lstStyle>
            <a:lvl1pPr>
              <a:defRPr/>
            </a:lvl1pPr>
          </a:lstStyle>
          <a:p>
            <a:pPr>
              <a:defRPr/>
            </a:pPr>
            <a:fld id="{45AAE603-6332-47D9-AF98-1855BF225A0E}" type="datetime1">
              <a:rPr lang="en-US" smtClean="0"/>
              <a:t>2/6/2018</a:t>
            </a:fld>
            <a:endParaRPr lang="en-US" dirty="0"/>
          </a:p>
        </p:txBody>
      </p:sp>
    </p:spTree>
    <p:extLst>
      <p:ext uri="{BB962C8B-B14F-4D97-AF65-F5344CB8AC3E}">
        <p14:creationId xmlns:p14="http://schemas.microsoft.com/office/powerpoint/2010/main" val="272224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0"/>
          </p:nvPr>
        </p:nvSpPr>
        <p:spPr/>
        <p:txBody>
          <a:bodyPr/>
          <a:lstStyle>
            <a:lvl1pPr>
              <a:defRPr/>
            </a:lvl1pPr>
          </a:lstStyle>
          <a:p>
            <a:pPr>
              <a:defRPr/>
            </a:pPr>
            <a:fld id="{D5F07D92-4EE5-D84B-8588-0915E76106AC}"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F18C806D-62B6-494A-B8A9-0CB7CA8D3F4C}" type="datetime1">
              <a:rPr lang="en-US" smtClean="0"/>
              <a:t>2/6/2018</a:t>
            </a:fld>
            <a:endParaRPr lang="en-US" dirty="0"/>
          </a:p>
        </p:txBody>
      </p:sp>
    </p:spTree>
    <p:extLst>
      <p:ext uri="{BB962C8B-B14F-4D97-AF65-F5344CB8AC3E}">
        <p14:creationId xmlns:p14="http://schemas.microsoft.com/office/powerpoint/2010/main" val="318565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55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9" name="Title Placeholder 1"/>
          <p:cNvSpPr>
            <a:spLocks noGrp="1"/>
          </p:cNvSpPr>
          <p:nvPr>
            <p:ph type="title"/>
          </p:nvPr>
        </p:nvSpPr>
        <p:spPr bwMode="auto">
          <a:xfrm>
            <a:off x="457200" y="438150"/>
            <a:ext cx="8229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lvl="0"/>
            <a:r>
              <a:rPr lang="en-US" dirty="0" smtClean="0"/>
              <a:t>Click to edit Master title style</a:t>
            </a:r>
            <a:endParaRPr lang="en-US" dirty="0"/>
          </a:p>
        </p:txBody>
      </p:sp>
      <p:sp>
        <p:nvSpPr>
          <p:cNvPr id="20" name="Text Placeholder 2"/>
          <p:cNvSpPr>
            <a:spLocks noGrp="1"/>
          </p:cNvSpPr>
          <p:nvPr>
            <p:ph idx="1"/>
          </p:nvPr>
        </p:nvSpPr>
        <p:spPr bwMode="auto">
          <a:xfrm>
            <a:off x="457200" y="1600200"/>
            <a:ext cx="82296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300480" y="6299200"/>
            <a:ext cx="2992120" cy="205740"/>
          </a:xfrm>
          <a:prstGeom prst="rect">
            <a:avLst/>
          </a:prstGeom>
        </p:spPr>
        <p:txBody>
          <a:bodyPr/>
          <a:lstStyle/>
          <a:p>
            <a:endParaRPr lang="en-US" dirty="0"/>
          </a:p>
        </p:txBody>
      </p:sp>
    </p:spTree>
    <p:extLst>
      <p:ext uri="{BB962C8B-B14F-4D97-AF65-F5344CB8AC3E}">
        <p14:creationId xmlns:p14="http://schemas.microsoft.com/office/powerpoint/2010/main" val="5417812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CCFD680-2148-49A1-8690-C7D3B8895EF2}" type="datetime1">
              <a:rPr lang="en-US"/>
              <a:pPr>
                <a:defRPr/>
              </a:pPr>
              <a:t>2/6/2018</a:t>
            </a:fld>
            <a:endParaRPr lang="en-US"/>
          </a:p>
        </p:txBody>
      </p:sp>
      <p:sp>
        <p:nvSpPr>
          <p:cNvPr id="4" name="Slide Number Placeholder 10"/>
          <p:cNvSpPr>
            <a:spLocks noGrp="1"/>
          </p:cNvSpPr>
          <p:nvPr>
            <p:ph type="sldNum" sz="quarter" idx="11"/>
          </p:nvPr>
        </p:nvSpPr>
        <p:spPr/>
        <p:txBody>
          <a:bodyPr/>
          <a:lstStyle>
            <a:lvl1pPr>
              <a:defRPr/>
            </a:lvl1pPr>
          </a:lstStyle>
          <a:p>
            <a:pPr>
              <a:defRPr/>
            </a:pPr>
            <a:fld id="{E29A7FA5-394A-4A71-88EE-32A2EC49BAF2}" type="slidenum">
              <a:rPr lang="en-US"/>
              <a:pPr>
                <a:defRPr/>
              </a:pPr>
              <a:t>‹#›</a:t>
            </a:fld>
            <a:endParaRPr lang="en-US"/>
          </a:p>
        </p:txBody>
      </p:sp>
    </p:spTree>
    <p:extLst>
      <p:ext uri="{BB962C8B-B14F-4D97-AF65-F5344CB8AC3E}">
        <p14:creationId xmlns:p14="http://schemas.microsoft.com/office/powerpoint/2010/main" val="365803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742CE1F0-28BF-A844-9B91-A150FCA372DE}"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50B12105-FDD5-46EA-BA17-57E0A75430E7}" type="datetime1">
              <a:rPr lang="en-US" smtClean="0"/>
              <a:t>2/6/2018</a:t>
            </a:fld>
            <a:endParaRPr lang="en-US" dirty="0"/>
          </a:p>
        </p:txBody>
      </p:sp>
    </p:spTree>
    <p:extLst>
      <p:ext uri="{BB962C8B-B14F-4D97-AF65-F5344CB8AC3E}">
        <p14:creationId xmlns:p14="http://schemas.microsoft.com/office/powerpoint/2010/main" val="27912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208262F1-5E51-43A8-8985-C27B669D1E60}" type="datetime1">
              <a:rPr lang="en-US" smtClean="0"/>
              <a:t>2/6/2018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99D99F32-1665-B143-8D4A-A74F9679555D}" type="slidenum">
              <a:rPr lang="en-US"/>
              <a:pPr>
                <a:defRPr/>
              </a:pPr>
              <a:t>‹#›</a:t>
            </a:fld>
            <a:endParaRPr lang="en-US" dirty="0"/>
          </a:p>
        </p:txBody>
      </p:sp>
    </p:spTree>
    <p:extLst>
      <p:ext uri="{BB962C8B-B14F-4D97-AF65-F5344CB8AC3E}">
        <p14:creationId xmlns:p14="http://schemas.microsoft.com/office/powerpoint/2010/main" val="14610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8CC67A82-677B-40EA-AA19-29457B5A4884}" type="datetime1">
              <a:rPr lang="en-US" smtClean="0"/>
              <a:t>2/6/2018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02D6DAE9-6A84-0344-9053-E91F7D90A8B3}" type="slidenum">
              <a:rPr lang="en-US"/>
              <a:pPr>
                <a:defRPr/>
              </a:pPr>
              <a:t>‹#›</a:t>
            </a:fld>
            <a:endParaRPr lang="en-US" dirty="0"/>
          </a:p>
        </p:txBody>
      </p:sp>
    </p:spTree>
    <p:extLst>
      <p:ext uri="{BB962C8B-B14F-4D97-AF65-F5344CB8AC3E}">
        <p14:creationId xmlns:p14="http://schemas.microsoft.com/office/powerpoint/2010/main" val="235541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BE2AD620-E08B-4140-A254-139F34CB510E}" type="datetime1">
              <a:rPr lang="en-US" smtClean="0"/>
              <a:t>2/6/2018</a:t>
            </a:fld>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86B7F158-6FDE-5949-8082-237208690D3D}" type="slidenum">
              <a:rPr lang="en-US"/>
              <a:pPr>
                <a:defRPr/>
              </a:pPr>
              <a:t>‹#›</a:t>
            </a:fld>
            <a:endParaRPr lang="en-US" dirty="0"/>
          </a:p>
        </p:txBody>
      </p:sp>
    </p:spTree>
    <p:extLst>
      <p:ext uri="{BB962C8B-B14F-4D97-AF65-F5344CB8AC3E}">
        <p14:creationId xmlns:p14="http://schemas.microsoft.com/office/powerpoint/2010/main" val="110466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pPr>
              <a:defRPr/>
            </a:pPr>
            <a:fld id="{779E177F-7D8A-482C-956A-630EC63B1DB6}" type="datetime1">
              <a:rPr lang="en-US" smtClean="0"/>
              <a:t>2/6/2018</a:t>
            </a:fld>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79E52E5C-3BBF-C54E-813C-75B4D61C7F89}" type="slidenum">
              <a:rPr lang="en-US"/>
              <a:pPr>
                <a:defRPr/>
              </a:pPr>
              <a:t>‹#›</a:t>
            </a:fld>
            <a:endParaRPr lang="en-US" dirty="0"/>
          </a:p>
        </p:txBody>
      </p:sp>
    </p:spTree>
    <p:extLst>
      <p:ext uri="{BB962C8B-B14F-4D97-AF65-F5344CB8AC3E}">
        <p14:creationId xmlns:p14="http://schemas.microsoft.com/office/powerpoint/2010/main" val="185407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pPr>
              <a:defRPr/>
            </a:pPr>
            <a:fld id="{AF10D9B3-43B9-4CEF-8D8A-0C16F183F212}" type="datetime1">
              <a:rPr lang="en-US" smtClean="0"/>
              <a:t>2/6/2018</a:t>
            </a:fld>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D3A5D731-B9C6-7D47-856A-3907FB9208F6}" type="slidenum">
              <a:rPr lang="en-US"/>
              <a:pPr>
                <a:defRPr/>
              </a:pPr>
              <a:t>‹#›</a:t>
            </a:fld>
            <a:endParaRPr lang="en-US" dirty="0"/>
          </a:p>
        </p:txBody>
      </p:sp>
    </p:spTree>
    <p:extLst>
      <p:ext uri="{BB962C8B-B14F-4D97-AF65-F5344CB8AC3E}">
        <p14:creationId xmlns:p14="http://schemas.microsoft.com/office/powerpoint/2010/main" val="271491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C3BB0459-26FD-7248-9C09-9BAEF817454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6A0F69F0-DAFC-491A-831E-294F3423516E}" type="datetime1">
              <a:rPr lang="en-US" smtClean="0"/>
              <a:t>2/6/2018</a:t>
            </a:fld>
            <a:endParaRPr lang="en-US" dirty="0"/>
          </a:p>
        </p:txBody>
      </p:sp>
    </p:spTree>
    <p:extLst>
      <p:ext uri="{BB962C8B-B14F-4D97-AF65-F5344CB8AC3E}">
        <p14:creationId xmlns:p14="http://schemas.microsoft.com/office/powerpoint/2010/main" val="14255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942DB186-ED04-5C4C-B3C5-0B410677D56D}"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1FD5AED-87E3-4BD1-892D-36F1CFD81BB0}" type="datetime1">
              <a:rPr lang="en-US" smtClean="0"/>
              <a:t>2/6/2018</a:t>
            </a:fld>
            <a:endParaRPr lang="en-US" dirty="0"/>
          </a:p>
        </p:txBody>
      </p:sp>
    </p:spTree>
    <p:extLst>
      <p:ext uri="{BB962C8B-B14F-4D97-AF65-F5344CB8AC3E}">
        <p14:creationId xmlns:p14="http://schemas.microsoft.com/office/powerpoint/2010/main" val="33913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365F2801-562A-684C-B81E-FD1667E3ABBC}" type="slidenum">
              <a:rPr lang="en-US"/>
              <a:pPr>
                <a:defRPr/>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1CC9B935-E970-4C18-932E-C0CFAE636E21}" type="datetime1">
              <a:rPr lang="en-US" smtClean="0"/>
              <a:t>2/6/2018</a:t>
            </a:fld>
            <a:endParaRPr lang="en-US" dirty="0"/>
          </a:p>
        </p:txBody>
      </p:sp>
      <p:sp>
        <p:nvSpPr>
          <p:cNvPr id="1029"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0"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1" name="Picture 4" descr="ieee_tag_blue_006699.pn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 id="2147483704" r:id="rId18"/>
    <p:sldLayoutId id="2147483723" r:id="rId19"/>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ieee.org/ieeexplore"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hyperlink" Target="ieeeauthorcenter.ieee.org" TargetMode="External"/><Relationship Id="rId4" Type="http://schemas.openxmlformats.org/officeDocument/2006/relationships/hyperlink" Target="http://www.ieee.org/conferenc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csdl.computer.org/comp/mags/sp/2004/06/j6toc.htm" TargetMode="External"/><Relationship Id="rId7" Type="http://schemas.openxmlformats.org/officeDocument/2006/relationships/hyperlink" Target="http://csdl.computer.org/comp/mags/ic/2005/01/w1toc.htm"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hyperlink" Target="http://csdl.computer.org/comp/mags/pc/2004/04/b4toc.htm"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csdl.computer.org/comp/mags/it/2004/06/f6toc.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0912" y="3157836"/>
            <a:ext cx="7909316" cy="1259618"/>
          </a:xfrm>
        </p:spPr>
        <p:txBody>
          <a:bodyPr/>
          <a:lstStyle/>
          <a:p>
            <a:pPr algn="ctr"/>
            <a:r>
              <a:rPr lang="en-US" sz="4000" b="0" dirty="0" smtClean="0"/>
              <a:t>Tips &amp; Tricks for Searching IEEE </a:t>
            </a:r>
            <a:r>
              <a:rPr lang="en-US" sz="4000" b="0" i="1" dirty="0" err="1" smtClean="0"/>
              <a:t>Xplore</a:t>
            </a:r>
            <a:endParaRPr lang="en-US" sz="4000" i="1" dirty="0"/>
          </a:p>
        </p:txBody>
      </p:sp>
      <p:sp>
        <p:nvSpPr>
          <p:cNvPr id="10245" name="Text Placeholder 5"/>
          <p:cNvSpPr>
            <a:spLocks noGrp="1"/>
          </p:cNvSpPr>
          <p:nvPr>
            <p:ph type="body" sz="quarter" idx="13"/>
          </p:nvPr>
        </p:nvSpPr>
        <p:spPr>
          <a:xfrm>
            <a:off x="442206" y="4662152"/>
            <a:ext cx="7772400" cy="1414024"/>
          </a:xfrm>
        </p:spPr>
        <p:txBody>
          <a:bodyPr/>
          <a:lstStyle/>
          <a:p>
            <a:pPr>
              <a:spcBef>
                <a:spcPts val="600"/>
              </a:spcBef>
            </a:pPr>
            <a:r>
              <a:rPr lang="en-US" sz="1800" b="1" dirty="0" smtClean="0"/>
              <a:t>Jalyn Kelley</a:t>
            </a:r>
          </a:p>
          <a:p>
            <a:pPr>
              <a:spcBef>
                <a:spcPts val="600"/>
              </a:spcBef>
            </a:pPr>
            <a:r>
              <a:rPr lang="en-US" sz="1800" b="1" dirty="0" smtClean="0"/>
              <a:t>IEEE Client Services Manager</a:t>
            </a:r>
          </a:p>
          <a:p>
            <a:pPr>
              <a:spcBef>
                <a:spcPts val="600"/>
              </a:spcBef>
            </a:pPr>
            <a:r>
              <a:rPr lang="en-US" sz="1800" b="1" dirty="0" smtClean="0"/>
              <a:t>5 February 2016</a:t>
            </a:r>
            <a:endParaRPr lang="en-US" sz="1800" b="1" dirty="0"/>
          </a:p>
        </p:txBody>
      </p:sp>
    </p:spTree>
    <p:extLst>
      <p:ext uri="{BB962C8B-B14F-4D97-AF65-F5344CB8AC3E}">
        <p14:creationId xmlns:p14="http://schemas.microsoft.com/office/powerpoint/2010/main" val="17764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1493843" y="1515191"/>
            <a:ext cx="7296988" cy="4864659"/>
          </a:xfrm>
        </p:spPr>
      </p:pic>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10</a:t>
            </a:fld>
            <a:endParaRPr lang="en-US" dirty="0"/>
          </a:p>
        </p:txBody>
      </p:sp>
      <p:sp>
        <p:nvSpPr>
          <p:cNvPr id="5" name="Date Placeholder 4"/>
          <p:cNvSpPr>
            <a:spLocks noGrp="1"/>
          </p:cNvSpPr>
          <p:nvPr>
            <p:ph type="dt" sz="half" idx="16"/>
          </p:nvPr>
        </p:nvSpPr>
        <p:spPr/>
        <p:txBody>
          <a:bodyPr/>
          <a:lstStyle/>
          <a:p>
            <a:pPr>
              <a:defRPr/>
            </a:pPr>
            <a:fld id="{E39F33F5-130B-7D45-AB13-851FA997CDAC}" type="datetime1">
              <a:rPr lang="en-US" smtClean="0"/>
              <a:pPr>
                <a:defRPr/>
              </a:pPr>
              <a:t>2/6/2018</a:t>
            </a:fld>
            <a:endParaRPr lang="en-US" dirty="0"/>
          </a:p>
        </p:txBody>
      </p:sp>
      <p:sp>
        <p:nvSpPr>
          <p:cNvPr id="6" name="Title 1"/>
          <p:cNvSpPr>
            <a:spLocks noGrp="1"/>
          </p:cNvSpPr>
          <p:nvPr>
            <p:ph type="title"/>
          </p:nvPr>
        </p:nvSpPr>
        <p:spPr/>
        <p:txBody>
          <a:bodyPr/>
          <a:lstStyle/>
          <a:p>
            <a:r>
              <a:rPr lang="en-US" dirty="0" smtClean="0"/>
              <a:t>Why attend an IEEE conference? </a:t>
            </a:r>
            <a:endParaRPr lang="en-US" dirty="0"/>
          </a:p>
        </p:txBody>
      </p:sp>
      <p:sp>
        <p:nvSpPr>
          <p:cNvPr id="8" name="TextBox 7"/>
          <p:cNvSpPr txBox="1"/>
          <p:nvPr/>
        </p:nvSpPr>
        <p:spPr>
          <a:xfrm>
            <a:off x="444500" y="1515191"/>
            <a:ext cx="4211392" cy="2862322"/>
          </a:xfrm>
          <a:prstGeom prst="rect">
            <a:avLst/>
          </a:prstGeom>
          <a:ln>
            <a:noFill/>
          </a:ln>
        </p:spPr>
        <p:txBody>
          <a:bodyPr wrap="square" rtlCol="0">
            <a:spAutoFit/>
          </a:bodyPr>
          <a:lstStyle/>
          <a:p>
            <a:r>
              <a:rPr lang="en-US" b="1" dirty="0" smtClean="0"/>
              <a:t>“</a:t>
            </a:r>
            <a:r>
              <a:rPr lang="en-US" b="1" dirty="0" err="1" smtClean="0"/>
              <a:t>Ankit</a:t>
            </a:r>
            <a:r>
              <a:rPr lang="en-US" b="1" dirty="0" smtClean="0"/>
              <a:t> More, Research Scientist at Intel… says attending IEEE events has been one of the best ways to network.</a:t>
            </a:r>
          </a:p>
          <a:p>
            <a:endParaRPr lang="en-US" b="1" dirty="0"/>
          </a:p>
          <a:p>
            <a:r>
              <a:rPr lang="en-US" b="1" dirty="0" smtClean="0"/>
              <a:t>Someone from Intel approached More after he presented his research at a conference last year.”  </a:t>
            </a:r>
          </a:p>
        </p:txBody>
      </p:sp>
    </p:spTree>
    <p:extLst>
      <p:ext uri="{BB962C8B-B14F-4D97-AF65-F5344CB8AC3E}">
        <p14:creationId xmlns:p14="http://schemas.microsoft.com/office/powerpoint/2010/main" val="134726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352" y="1211263"/>
            <a:ext cx="7928211" cy="5527309"/>
          </a:xfrm>
          <a:prstGeom prst="rect">
            <a:avLst/>
          </a:prstGeom>
        </p:spPr>
      </p:pic>
      <p:sp>
        <p:nvSpPr>
          <p:cNvPr id="2" name="Title 1"/>
          <p:cNvSpPr>
            <a:spLocks noGrp="1"/>
          </p:cNvSpPr>
          <p:nvPr>
            <p:ph type="title"/>
          </p:nvPr>
        </p:nvSpPr>
        <p:spPr/>
        <p:txBody>
          <a:bodyPr/>
          <a:lstStyle/>
          <a:p>
            <a:r>
              <a:rPr lang="en-US" dirty="0" smtClean="0"/>
              <a:t>IEEE Conferences</a:t>
            </a:r>
            <a:endParaRPr lang="en-US" dirty="0"/>
          </a:p>
        </p:txBody>
      </p:sp>
      <p:sp>
        <p:nvSpPr>
          <p:cNvPr id="4" name="Rectangle 3"/>
          <p:cNvSpPr/>
          <p:nvPr/>
        </p:nvSpPr>
        <p:spPr>
          <a:xfrm>
            <a:off x="745417" y="1733797"/>
            <a:ext cx="1712775" cy="427703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IEEE</a:t>
            </a:r>
            <a:endParaRPr lang="en-US" dirty="0"/>
          </a:p>
        </p:txBody>
      </p:sp>
      <p:sp>
        <p:nvSpPr>
          <p:cNvPr id="3" name="Content Placeholder 2"/>
          <p:cNvSpPr>
            <a:spLocks noGrp="1"/>
          </p:cNvSpPr>
          <p:nvPr>
            <p:ph sz="quarter" idx="14"/>
          </p:nvPr>
        </p:nvSpPr>
        <p:spPr>
          <a:xfrm>
            <a:off x="365760" y="1591328"/>
            <a:ext cx="8326438" cy="4389120"/>
          </a:xfrm>
        </p:spPr>
        <p:txBody>
          <a:bodyPr/>
          <a:lstStyle/>
          <a:p>
            <a:r>
              <a:rPr lang="en-US" dirty="0" smtClean="0"/>
              <a:t>A not-for-profit association</a:t>
            </a:r>
          </a:p>
          <a:p>
            <a:pPr lvl="1"/>
            <a:r>
              <a:rPr lang="en-US" dirty="0" smtClean="0"/>
              <a:t>IEEE = Institute for Electrical &amp; Electronic Engineers</a:t>
            </a:r>
          </a:p>
          <a:p>
            <a:r>
              <a:rPr lang="en-US" dirty="0" smtClean="0"/>
              <a:t>World’s largest technical society with over 430,000 members in 160 countries</a:t>
            </a:r>
          </a:p>
          <a:p>
            <a:r>
              <a:rPr lang="en-US" dirty="0" smtClean="0"/>
              <a:t>Four core areas of focus</a:t>
            </a:r>
          </a:p>
          <a:p>
            <a:pPr lvl="1"/>
            <a:r>
              <a:rPr lang="en-US" dirty="0" smtClean="0"/>
              <a:t>Membership association</a:t>
            </a:r>
          </a:p>
          <a:p>
            <a:pPr lvl="1"/>
            <a:r>
              <a:rPr lang="en-US" dirty="0"/>
              <a:t>Publishing company</a:t>
            </a:r>
          </a:p>
          <a:p>
            <a:pPr lvl="1"/>
            <a:r>
              <a:rPr lang="en-US" dirty="0" smtClean="0"/>
              <a:t>Conference organizer</a:t>
            </a:r>
          </a:p>
          <a:p>
            <a:pPr lvl="1"/>
            <a:r>
              <a:rPr lang="en-US" b="1" dirty="0" smtClean="0"/>
              <a:t>Standards developer</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60BC5383-B22C-A746-A4AF-C32103C6BFA6}" type="slidenum">
              <a:rPr lang="en-US" smtClean="0"/>
              <a:pPr/>
              <a:t>12</a:t>
            </a:fld>
            <a:endParaRPr lang="en-US" dirty="0"/>
          </a:p>
        </p:txBody>
      </p:sp>
      <p:sp>
        <p:nvSpPr>
          <p:cNvPr id="5" name="Date Placeholder 4"/>
          <p:cNvSpPr>
            <a:spLocks noGrp="1"/>
          </p:cNvSpPr>
          <p:nvPr>
            <p:ph type="dt" sz="half" idx="16"/>
          </p:nvPr>
        </p:nvSpPr>
        <p:spPr/>
        <p:txBody>
          <a:bodyPr/>
          <a:lstStyle/>
          <a:p>
            <a:fld id="{EAE95F89-96EF-A548-84A3-934B2C601EDF}" type="datetime1">
              <a:rPr lang="en-US" smtClean="0"/>
              <a:t>2/6/2018</a:t>
            </a:fld>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7459" y="3551908"/>
            <a:ext cx="3238052" cy="2428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8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745" y="1401096"/>
            <a:ext cx="8809520" cy="4947813"/>
          </a:xfrm>
          <a:prstGeom prst="rect">
            <a:avLst/>
          </a:prstGeom>
        </p:spPr>
      </p:pic>
      <p:sp>
        <p:nvSpPr>
          <p:cNvPr id="5" name="Title 4"/>
          <p:cNvSpPr>
            <a:spLocks noGrp="1"/>
          </p:cNvSpPr>
          <p:nvPr>
            <p:ph type="title"/>
          </p:nvPr>
        </p:nvSpPr>
        <p:spPr/>
        <p:txBody>
          <a:bodyPr/>
          <a:lstStyle/>
          <a:p>
            <a:r>
              <a:rPr lang="en-US" dirty="0" smtClean="0"/>
              <a:t>Standards knowledge</a:t>
            </a:r>
            <a:endParaRPr lang="en-US" dirty="0"/>
          </a:p>
        </p:txBody>
      </p:sp>
      <p:sp>
        <p:nvSpPr>
          <p:cNvPr id="8" name="Rounded Rectangle 7"/>
          <p:cNvSpPr/>
          <p:nvPr/>
        </p:nvSpPr>
        <p:spPr>
          <a:xfrm>
            <a:off x="5887092" y="1939496"/>
            <a:ext cx="2979505" cy="37089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Standards in Education Grants</a:t>
            </a:r>
          </a:p>
          <a:p>
            <a:pPr algn="ctr"/>
            <a:r>
              <a:rPr lang="en-US" dirty="0" smtClean="0">
                <a:solidFill>
                  <a:schemeClr val="tx1"/>
                </a:solidFill>
              </a:rPr>
              <a:t>Undergrad and grad</a:t>
            </a:r>
          </a:p>
          <a:p>
            <a:pPr algn="ctr"/>
            <a:r>
              <a:rPr lang="en-US" dirty="0" smtClean="0">
                <a:solidFill>
                  <a:schemeClr val="tx1"/>
                </a:solidFill>
              </a:rPr>
              <a:t>$500 student/</a:t>
            </a:r>
          </a:p>
          <a:p>
            <a:pPr algn="ctr"/>
            <a:r>
              <a:rPr lang="en-US" dirty="0" smtClean="0">
                <a:solidFill>
                  <a:schemeClr val="tx1"/>
                </a:solidFill>
              </a:rPr>
              <a:t>$300 faculty advisor</a:t>
            </a:r>
          </a:p>
          <a:p>
            <a:pPr algn="ctr"/>
            <a:r>
              <a:rPr lang="en-US" dirty="0" smtClean="0">
                <a:solidFill>
                  <a:schemeClr val="tx1"/>
                </a:solidFill>
              </a:rPr>
              <a:t>“graduate </a:t>
            </a:r>
            <a:r>
              <a:rPr lang="en-US" dirty="0">
                <a:solidFill>
                  <a:schemeClr val="tx1"/>
                </a:solidFill>
              </a:rPr>
              <a:t>and capstone design projects with an industry standards </a:t>
            </a:r>
            <a:r>
              <a:rPr lang="en-US" dirty="0" smtClean="0">
                <a:solidFill>
                  <a:schemeClr val="tx1"/>
                </a:solidFill>
              </a:rPr>
              <a:t>component”</a:t>
            </a:r>
            <a:endParaRPr lang="en-US" dirty="0">
              <a:solidFill>
                <a:schemeClr val="tx1"/>
              </a:solidFill>
            </a:endParaRPr>
          </a:p>
        </p:txBody>
      </p:sp>
      <p:sp>
        <p:nvSpPr>
          <p:cNvPr id="3" name="TextBox 2"/>
          <p:cNvSpPr txBox="1"/>
          <p:nvPr/>
        </p:nvSpPr>
        <p:spPr>
          <a:xfrm>
            <a:off x="0" y="6348909"/>
            <a:ext cx="9144000" cy="369332"/>
          </a:xfrm>
          <a:prstGeom prst="rect">
            <a:avLst/>
          </a:prstGeom>
          <a:ln>
            <a:noFill/>
          </a:ln>
        </p:spPr>
        <p:txBody>
          <a:bodyPr wrap="square" rtlCol="0">
            <a:spAutoFit/>
          </a:bodyPr>
          <a:lstStyle/>
          <a:p>
            <a:pPr algn="ctr"/>
            <a:r>
              <a:rPr lang="en-US" dirty="0"/>
              <a:t>http://www.standardsuniversity.org/</a:t>
            </a:r>
            <a:endParaRPr lang="en-US" dirty="0" smtClean="0"/>
          </a:p>
        </p:txBody>
      </p:sp>
      <p:pic>
        <p:nvPicPr>
          <p:cNvPr id="4" name="Picture 3"/>
          <p:cNvPicPr>
            <a:picLocks noChangeAspect="1"/>
          </p:cNvPicPr>
          <p:nvPr/>
        </p:nvPicPr>
        <p:blipFill>
          <a:blip r:embed="rId4"/>
          <a:stretch>
            <a:fillRect/>
          </a:stretch>
        </p:blipFill>
        <p:spPr>
          <a:xfrm>
            <a:off x="7376530" y="6348909"/>
            <a:ext cx="1490067" cy="369332"/>
          </a:xfrm>
          <a:prstGeom prst="rect">
            <a:avLst/>
          </a:prstGeom>
        </p:spPr>
      </p:pic>
    </p:spTree>
    <p:extLst>
      <p:ext uri="{BB962C8B-B14F-4D97-AF65-F5344CB8AC3E}">
        <p14:creationId xmlns:p14="http://schemas.microsoft.com/office/powerpoint/2010/main" val="188385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987" y="2417899"/>
            <a:ext cx="8908026" cy="1143000"/>
          </a:xfrm>
        </p:spPr>
        <p:txBody>
          <a:bodyPr/>
          <a:lstStyle/>
          <a:p>
            <a:pPr algn="ctr"/>
            <a:r>
              <a:rPr lang="en-US" sz="4400" dirty="0" smtClean="0"/>
              <a:t>IEEE </a:t>
            </a:r>
            <a:r>
              <a:rPr lang="en-US" sz="4400" i="1" dirty="0" err="1" smtClean="0"/>
              <a:t>Xplore</a:t>
            </a:r>
            <a:r>
              <a:rPr lang="en-US" sz="4400" dirty="0" smtClean="0"/>
              <a:t> Digital Library</a:t>
            </a:r>
            <a:endParaRPr lang="en-US" sz="4400" dirty="0"/>
          </a:p>
        </p:txBody>
      </p:sp>
      <p:sp>
        <p:nvSpPr>
          <p:cNvPr id="4" name="Slide Number Placeholder 3"/>
          <p:cNvSpPr>
            <a:spLocks noGrp="1"/>
          </p:cNvSpPr>
          <p:nvPr>
            <p:ph type="sldNum" sz="quarter" idx="10"/>
          </p:nvPr>
        </p:nvSpPr>
        <p:spPr/>
        <p:txBody>
          <a:bodyPr/>
          <a:lstStyle/>
          <a:p>
            <a:pPr>
              <a:defRPr/>
            </a:pPr>
            <a:fld id="{742CE1F0-28BF-A844-9B91-A150FCA372DE}" type="slidenum">
              <a:rPr lang="en-US" smtClean="0"/>
              <a:pPr>
                <a:defRPr/>
              </a:pPr>
              <a:t>14</a:t>
            </a:fld>
            <a:endParaRPr lang="en-US" dirty="0"/>
          </a:p>
        </p:txBody>
      </p:sp>
      <p:sp>
        <p:nvSpPr>
          <p:cNvPr id="5" name="Date Placeholder 4"/>
          <p:cNvSpPr>
            <a:spLocks noGrp="1"/>
          </p:cNvSpPr>
          <p:nvPr>
            <p:ph type="dt" sz="half" idx="11"/>
          </p:nvPr>
        </p:nvSpPr>
        <p:spPr/>
        <p:txBody>
          <a:bodyPr/>
          <a:lstStyle/>
          <a:p>
            <a:pPr>
              <a:defRPr/>
            </a:pPr>
            <a:fld id="{E39F33F5-130B-7D45-AB13-851FA997CDAC}" type="datetime1">
              <a:rPr lang="en-US" smtClean="0"/>
              <a:pPr>
                <a:defRPr/>
              </a:pPr>
              <a:t>2/6/2018</a:t>
            </a:fld>
            <a:endParaRPr lang="en-US" dirty="0"/>
          </a:p>
        </p:txBody>
      </p:sp>
    </p:spTree>
    <p:extLst>
      <p:ext uri="{BB962C8B-B14F-4D97-AF65-F5344CB8AC3E}">
        <p14:creationId xmlns:p14="http://schemas.microsoft.com/office/powerpoint/2010/main" val="36725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1533832"/>
            <a:ext cx="8377084" cy="4662181"/>
          </a:xfrm>
        </p:spPr>
        <p:txBody>
          <a:bodyPr/>
          <a:lstStyle/>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More than 4 million full-text documents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185+ IEEE journals &amp; magazines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1,700+ annual IEEE conferences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Approximately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3,400</a:t>
            </a: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 active &amp; archived IEEE standards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IET conferences, journals &amp; magazines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VDE </a:t>
            </a:r>
            <a:r>
              <a:rPr lang="en-US" altLang="en-US" dirty="0" err="1"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Verlag</a:t>
            </a: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 conferences</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IBM Journal of Research &amp; Development</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Bell Labs Technical Journal</a:t>
            </a:r>
          </a:p>
          <a:p>
            <a:pPr eaLnBrk="1" hangingPunct="1">
              <a:spcBef>
                <a:spcPts val="600"/>
              </a:spcBef>
            </a:pP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1,400+ eBooks from IEEE-Wiley &amp; MIT Press</a:t>
            </a:r>
          </a:p>
          <a:p>
            <a:pPr eaLnBrk="1" hangingPunct="1">
              <a:spcBef>
                <a:spcPts val="600"/>
              </a:spcBef>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IEEE Smart Grid Research Documents</a:t>
            </a:r>
            <a:endPar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ts val="600"/>
              </a:spcBef>
            </a:pPr>
            <a:r>
              <a:rPr lang="en-US" altLang="en-US" dirty="0" err="1"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Backfile</a:t>
            </a:r>
            <a:r>
              <a:rPr lang="en-US" altLang="en-US" dirty="0" smtClean="0">
                <a:solidFill>
                  <a:schemeClr val="tx1"/>
                </a:solidFill>
                <a:latin typeface="Arial" panose="020B0604020202020204" pitchFamily="34" charset="0"/>
                <a:ea typeface="ＭＳ Ｐゴシック" panose="020B0600070205080204" pitchFamily="34" charset="-128"/>
                <a:cs typeface="Arial" panose="020B0604020202020204" pitchFamily="34" charset="0"/>
              </a:rPr>
              <a:t> to 1988 with select legacy data back to 1872</a:t>
            </a:r>
          </a:p>
          <a:p>
            <a:pPr eaLnBrk="1" hangingPunct="1">
              <a:spcBef>
                <a:spcPts val="600"/>
              </a:spcBef>
            </a:pPr>
            <a:endParaRPr lang="en-US" altLang="en-US" sz="1800" dirty="0" smtClean="0">
              <a:latin typeface="Verdana" panose="020B0604030504040204" pitchFamily="34" charset="0"/>
              <a:ea typeface="ＭＳ Ｐゴシック" panose="020B0600070205080204" pitchFamily="34" charset="-128"/>
            </a:endParaRPr>
          </a:p>
          <a:p>
            <a:pPr lvl="1" eaLnBrk="1" hangingPunct="1">
              <a:buFontTx/>
              <a:buNone/>
            </a:pPr>
            <a:endParaRPr lang="en-US" altLang="en-US" sz="1800" dirty="0" smtClean="0">
              <a:latin typeface="Verdana" panose="020B0604030504040204" pitchFamily="34" charset="0"/>
              <a:ea typeface="ＭＳ Ｐゴシック" panose="020B0600070205080204" pitchFamily="34" charset="-128"/>
            </a:endParaRPr>
          </a:p>
        </p:txBody>
      </p:sp>
      <p:sp>
        <p:nvSpPr>
          <p:cNvPr id="35843" name="Title 4"/>
          <p:cNvSpPr>
            <a:spLocks noGrp="1"/>
          </p:cNvSpPr>
          <p:nvPr>
            <p:ph type="title"/>
          </p:nvPr>
        </p:nvSpPr>
        <p:spPr/>
        <p:txBody>
          <a:bodyPr/>
          <a:lstStyle/>
          <a:p>
            <a:pPr eaLnBrk="1" hangingPunct="1"/>
            <a:r>
              <a:rPr lang="en-US" altLang="en-US" dirty="0" smtClean="0">
                <a:latin typeface="Verdana" panose="020B0604030504040204" pitchFamily="34" charset="0"/>
                <a:ea typeface="ＭＳ Ｐゴシック" panose="020B0600070205080204" pitchFamily="34" charset="-128"/>
              </a:rPr>
              <a:t>IEEE </a:t>
            </a:r>
            <a:r>
              <a:rPr lang="en-US" altLang="en-US" i="1" dirty="0" err="1" smtClean="0">
                <a:latin typeface="Verdana" panose="020B0604030504040204" pitchFamily="34" charset="0"/>
                <a:ea typeface="ＭＳ Ｐゴシック" panose="020B0600070205080204" pitchFamily="34" charset="-128"/>
              </a:rPr>
              <a:t>Xplore</a:t>
            </a:r>
            <a:r>
              <a:rPr lang="en-US" altLang="en-US" dirty="0" smtClean="0">
                <a:latin typeface="Verdana" panose="020B0604030504040204" pitchFamily="34" charset="0"/>
                <a:ea typeface="ＭＳ Ｐゴシック" panose="020B0600070205080204" pitchFamily="34" charset="-128"/>
              </a:rPr>
              <a:t> Digital Library</a:t>
            </a:r>
            <a:endParaRPr lang="en-US" altLang="en-US" sz="2000" dirty="0" smtClean="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2905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987" y="2067625"/>
            <a:ext cx="8908026" cy="1143000"/>
          </a:xfrm>
        </p:spPr>
        <p:txBody>
          <a:bodyPr/>
          <a:lstStyle/>
          <a:p>
            <a:pPr algn="ctr"/>
            <a:r>
              <a:rPr lang="en-US" sz="4400" dirty="0" smtClean="0"/>
              <a:t>IEEE </a:t>
            </a:r>
            <a:r>
              <a:rPr lang="en-US" sz="4400" i="1" dirty="0" err="1" smtClean="0"/>
              <a:t>Xplore</a:t>
            </a:r>
            <a:r>
              <a:rPr lang="en-US" sz="4400" dirty="0" smtClean="0"/>
              <a:t> Digital Library</a:t>
            </a:r>
            <a:br>
              <a:rPr lang="en-US" sz="4400" dirty="0" smtClean="0"/>
            </a:br>
            <a:r>
              <a:rPr lang="en-US" sz="4400" dirty="0" smtClean="0"/>
              <a:t/>
            </a:r>
            <a:br>
              <a:rPr lang="en-US" sz="4400" dirty="0" smtClean="0"/>
            </a:br>
            <a:r>
              <a:rPr lang="en-US" sz="4400" dirty="0" smtClean="0"/>
              <a:t>ieeexplore.ieee.org</a:t>
            </a:r>
            <a:endParaRPr lang="en-US" sz="4400" dirty="0"/>
          </a:p>
        </p:txBody>
      </p:sp>
      <p:sp>
        <p:nvSpPr>
          <p:cNvPr id="4" name="Slide Number Placeholder 3"/>
          <p:cNvSpPr>
            <a:spLocks noGrp="1"/>
          </p:cNvSpPr>
          <p:nvPr>
            <p:ph type="sldNum" sz="quarter" idx="10"/>
          </p:nvPr>
        </p:nvSpPr>
        <p:spPr/>
        <p:txBody>
          <a:bodyPr/>
          <a:lstStyle/>
          <a:p>
            <a:pPr>
              <a:defRPr/>
            </a:pPr>
            <a:fld id="{742CE1F0-28BF-A844-9B91-A150FCA372DE}" type="slidenum">
              <a:rPr lang="en-US" smtClean="0"/>
              <a:pPr>
                <a:defRPr/>
              </a:pPr>
              <a:t>16</a:t>
            </a:fld>
            <a:endParaRPr lang="en-US" dirty="0"/>
          </a:p>
        </p:txBody>
      </p:sp>
      <p:sp>
        <p:nvSpPr>
          <p:cNvPr id="5" name="Date Placeholder 4"/>
          <p:cNvSpPr>
            <a:spLocks noGrp="1"/>
          </p:cNvSpPr>
          <p:nvPr>
            <p:ph type="dt" sz="half" idx="11"/>
          </p:nvPr>
        </p:nvSpPr>
        <p:spPr/>
        <p:txBody>
          <a:bodyPr/>
          <a:lstStyle/>
          <a:p>
            <a:pPr>
              <a:defRPr/>
            </a:pPr>
            <a:fld id="{E39F33F5-130B-7D45-AB13-851FA997CDAC}" type="datetime1">
              <a:rPr lang="en-US" smtClean="0"/>
              <a:pPr>
                <a:defRPr/>
              </a:pPr>
              <a:t>2/6/2018</a:t>
            </a:fld>
            <a:endParaRPr lang="en-US" dirty="0"/>
          </a:p>
        </p:txBody>
      </p:sp>
    </p:spTree>
    <p:extLst>
      <p:ext uri="{BB962C8B-B14F-4D97-AF65-F5344CB8AC3E}">
        <p14:creationId xmlns:p14="http://schemas.microsoft.com/office/powerpoint/2010/main" val="36020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altLang="en-US" dirty="0" smtClean="0">
                <a:ea typeface="ＭＳ Ｐゴシック" pitchFamily="34" charset="-128"/>
              </a:rPr>
              <a:t>Sites to Remember</a:t>
            </a:r>
          </a:p>
        </p:txBody>
      </p:sp>
      <p:sp>
        <p:nvSpPr>
          <p:cNvPr id="57347" name="Rectangle 3"/>
          <p:cNvSpPr>
            <a:spLocks noGrp="1" noChangeArrowheads="1"/>
          </p:cNvSpPr>
          <p:nvPr>
            <p:ph type="subTitle" idx="4294967295"/>
          </p:nvPr>
        </p:nvSpPr>
        <p:spPr>
          <a:xfrm>
            <a:off x="914400" y="1600200"/>
            <a:ext cx="7086600" cy="4343400"/>
          </a:xfrm>
        </p:spPr>
        <p:txBody>
          <a:bodyPr/>
          <a:lstStyle/>
          <a:p>
            <a:pPr marL="0" indent="0" eaLnBrk="1" hangingPunct="1">
              <a:spcBef>
                <a:spcPts val="3000"/>
              </a:spcBef>
              <a:buFont typeface="Wingdings" pitchFamily="2" charset="2"/>
              <a:buNone/>
            </a:pPr>
            <a:r>
              <a:rPr lang="en-US" altLang="en-US" sz="3200" b="1" dirty="0" smtClean="0">
                <a:solidFill>
                  <a:schemeClr val="tx2"/>
                </a:solidFill>
                <a:ea typeface="ＭＳ Ｐゴシック" pitchFamily="34" charset="-128"/>
              </a:rPr>
              <a:t>IEEE </a:t>
            </a:r>
            <a:r>
              <a:rPr lang="en-US" altLang="en-US" sz="3200" b="1" dirty="0" err="1" smtClean="0">
                <a:solidFill>
                  <a:schemeClr val="tx2"/>
                </a:solidFill>
                <a:ea typeface="ＭＳ Ｐゴシック" pitchFamily="34" charset="-128"/>
              </a:rPr>
              <a:t>Xplore</a:t>
            </a:r>
            <a:r>
              <a:rPr lang="en-US" altLang="en-US" sz="3200" b="1" dirty="0" smtClean="0">
                <a:solidFill>
                  <a:schemeClr val="tx2"/>
                </a:solidFill>
                <a:ea typeface="ＭＳ Ｐゴシック" pitchFamily="34" charset="-128"/>
              </a:rPr>
              <a:t> Digital Library</a:t>
            </a:r>
            <a:r>
              <a:rPr lang="en-US" altLang="en-US" sz="3200" b="1" dirty="0">
                <a:solidFill>
                  <a:schemeClr val="tx2"/>
                </a:solidFill>
                <a:ea typeface="ＭＳ Ｐゴシック" pitchFamily="34" charset="-128"/>
              </a:rPr>
              <a:t/>
            </a:r>
            <a:br>
              <a:rPr lang="en-US" altLang="en-US" sz="3200" b="1" dirty="0">
                <a:solidFill>
                  <a:schemeClr val="tx2"/>
                </a:solidFill>
                <a:ea typeface="ＭＳ Ｐゴシック" pitchFamily="34" charset="-128"/>
              </a:rPr>
            </a:br>
            <a:r>
              <a:rPr lang="en-US" altLang="en-US" sz="3200" b="1" dirty="0" smtClean="0">
                <a:solidFill>
                  <a:schemeClr val="tx2"/>
                </a:solidFill>
                <a:ea typeface="ＭＳ Ｐゴシック" pitchFamily="34" charset="-128"/>
                <a:hlinkClick r:id="rId3"/>
              </a:rPr>
              <a:t>www.ieee.org/ieeexplore</a:t>
            </a:r>
            <a:endParaRPr lang="en-US" altLang="en-US" sz="3200" b="1" dirty="0" smtClean="0">
              <a:solidFill>
                <a:schemeClr val="tx2"/>
              </a:solidFill>
              <a:ea typeface="ＭＳ Ｐゴシック" pitchFamily="34" charset="-128"/>
            </a:endParaRPr>
          </a:p>
          <a:p>
            <a:pPr marL="0" indent="0" eaLnBrk="1" hangingPunct="1">
              <a:spcBef>
                <a:spcPts val="3000"/>
              </a:spcBef>
              <a:buFont typeface="Wingdings" pitchFamily="2" charset="2"/>
              <a:buNone/>
            </a:pPr>
            <a:r>
              <a:rPr lang="en-US" altLang="en-US" sz="3200" b="1" dirty="0" smtClean="0">
                <a:solidFill>
                  <a:schemeClr val="tx2"/>
                </a:solidFill>
                <a:ea typeface="ＭＳ Ｐゴシック" pitchFamily="34" charset="-128"/>
              </a:rPr>
              <a:t>IEEE Conferences</a:t>
            </a:r>
            <a:br>
              <a:rPr lang="en-US" altLang="en-US" sz="3200" b="1" dirty="0" smtClean="0">
                <a:solidFill>
                  <a:schemeClr val="tx2"/>
                </a:solidFill>
                <a:ea typeface="ＭＳ Ｐゴシック" pitchFamily="34" charset="-128"/>
              </a:rPr>
            </a:br>
            <a:r>
              <a:rPr lang="en-US" altLang="en-US" sz="3200" b="1" dirty="0" smtClean="0">
                <a:solidFill>
                  <a:schemeClr val="tx2"/>
                </a:solidFill>
                <a:ea typeface="ＭＳ Ｐゴシック" pitchFamily="34" charset="-128"/>
                <a:hlinkClick r:id="rId4"/>
              </a:rPr>
              <a:t>www.ieee.org/conferences</a:t>
            </a:r>
            <a:endParaRPr lang="en-US" altLang="en-US" sz="3200" b="1" dirty="0" smtClean="0">
              <a:solidFill>
                <a:schemeClr val="tx2"/>
              </a:solidFill>
              <a:ea typeface="ＭＳ Ｐゴシック" pitchFamily="34" charset="-128"/>
            </a:endParaRPr>
          </a:p>
          <a:p>
            <a:pPr marL="0" indent="0">
              <a:spcBef>
                <a:spcPts val="3000"/>
              </a:spcBef>
              <a:buNone/>
            </a:pPr>
            <a:r>
              <a:rPr lang="en-US" altLang="en-US" sz="3200" b="1" dirty="0">
                <a:solidFill>
                  <a:schemeClr val="tx2"/>
                </a:solidFill>
                <a:ea typeface="ＭＳ Ｐゴシック" pitchFamily="34" charset="-128"/>
              </a:rPr>
              <a:t>IEEE Author Center</a:t>
            </a:r>
            <a:br>
              <a:rPr lang="en-US" altLang="en-US" sz="3200" b="1" dirty="0">
                <a:solidFill>
                  <a:schemeClr val="tx2"/>
                </a:solidFill>
                <a:ea typeface="ＭＳ Ｐゴシック" pitchFamily="34" charset="-128"/>
              </a:rPr>
            </a:br>
            <a:r>
              <a:rPr lang="en-US" altLang="en-US" sz="3200" b="1" dirty="0" smtClean="0">
                <a:solidFill>
                  <a:schemeClr val="tx2"/>
                </a:solidFill>
                <a:ea typeface="ＭＳ Ｐゴシック" pitchFamily="34" charset="-128"/>
                <a:hlinkClick r:id="rId5" action="ppaction://hlinkfile"/>
              </a:rPr>
              <a:t>ieeeauthorcenter.ieee.org</a:t>
            </a:r>
            <a:endParaRPr lang="en-US" altLang="en-US" sz="3200" b="1" dirty="0" smtClean="0">
              <a:solidFill>
                <a:schemeClr val="tx2"/>
              </a:solidFill>
              <a:ea typeface="ＭＳ Ｐゴシック" pitchFamily="34" charset="-128"/>
            </a:endParaRPr>
          </a:p>
          <a:p>
            <a:pPr marL="0" indent="0">
              <a:buNone/>
            </a:pPr>
            <a:endParaRPr lang="en-US" altLang="en-US" sz="2000" b="1" dirty="0">
              <a:solidFill>
                <a:schemeClr val="tx2"/>
              </a:solidFill>
              <a:ea typeface="ＭＳ Ｐゴシック" pitchFamily="34" charset="-128"/>
            </a:endParaRPr>
          </a:p>
          <a:p>
            <a:pPr marL="0" indent="0" eaLnBrk="1" hangingPunct="1">
              <a:buFont typeface="Wingdings" pitchFamily="2" charset="2"/>
              <a:buNone/>
            </a:pPr>
            <a:endParaRPr lang="en-US" altLang="en-US" sz="2000" b="1" dirty="0" smtClean="0">
              <a:solidFill>
                <a:schemeClr val="tx2"/>
              </a:solidFill>
              <a:ea typeface="ＭＳ Ｐゴシック" pitchFamily="34" charset="-128"/>
            </a:endParaRPr>
          </a:p>
        </p:txBody>
      </p:sp>
    </p:spTree>
    <p:extLst>
      <p:ext uri="{BB962C8B-B14F-4D97-AF65-F5344CB8AC3E}">
        <p14:creationId xmlns:p14="http://schemas.microsoft.com/office/powerpoint/2010/main" val="36223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altLang="en-US" dirty="0" smtClean="0">
                <a:ea typeface="ＭＳ Ｐゴシック" pitchFamily="34" charset="-128"/>
              </a:rPr>
              <a:t>Questions?</a:t>
            </a:r>
          </a:p>
        </p:txBody>
      </p:sp>
      <p:sp>
        <p:nvSpPr>
          <p:cNvPr id="57347" name="Rectangle 3"/>
          <p:cNvSpPr>
            <a:spLocks noGrp="1" noChangeArrowheads="1"/>
          </p:cNvSpPr>
          <p:nvPr>
            <p:ph type="subTitle" idx="4294967295"/>
          </p:nvPr>
        </p:nvSpPr>
        <p:spPr>
          <a:xfrm>
            <a:off x="914400" y="1600200"/>
            <a:ext cx="7086600" cy="4343400"/>
          </a:xfrm>
        </p:spPr>
        <p:txBody>
          <a:bodyPr/>
          <a:lstStyle/>
          <a:p>
            <a:pPr marL="0" indent="0" eaLnBrk="1" hangingPunct="1">
              <a:spcBef>
                <a:spcPts val="1200"/>
              </a:spcBef>
              <a:buFont typeface="Wingdings" pitchFamily="2" charset="2"/>
              <a:buNone/>
            </a:pPr>
            <a:r>
              <a:rPr lang="en-US" altLang="en-US" sz="2800" b="1" dirty="0" smtClean="0">
                <a:solidFill>
                  <a:schemeClr val="tx2"/>
                </a:solidFill>
                <a:ea typeface="ＭＳ Ｐゴシック" pitchFamily="34" charset="-128"/>
              </a:rPr>
              <a:t>Jalyn Kelley</a:t>
            </a:r>
          </a:p>
          <a:p>
            <a:pPr marL="0" indent="0" eaLnBrk="1" hangingPunct="1">
              <a:spcBef>
                <a:spcPts val="1200"/>
              </a:spcBef>
              <a:buFont typeface="Wingdings" pitchFamily="2" charset="2"/>
              <a:buNone/>
            </a:pPr>
            <a:r>
              <a:rPr lang="en-US" altLang="en-US" sz="2800" b="1" dirty="0" smtClean="0">
                <a:solidFill>
                  <a:schemeClr val="tx2"/>
                </a:solidFill>
                <a:ea typeface="ＭＳ Ｐゴシック" pitchFamily="34" charset="-128"/>
              </a:rPr>
              <a:t>IEEE Client Services Manager</a:t>
            </a:r>
          </a:p>
          <a:p>
            <a:pPr marL="0" indent="0" eaLnBrk="1" hangingPunct="1">
              <a:spcBef>
                <a:spcPts val="1200"/>
              </a:spcBef>
              <a:buFont typeface="Wingdings" pitchFamily="2" charset="2"/>
              <a:buNone/>
            </a:pPr>
            <a:r>
              <a:rPr lang="en-US" altLang="en-US" sz="2800" b="1" dirty="0" smtClean="0">
                <a:solidFill>
                  <a:schemeClr val="tx2"/>
                </a:solidFill>
                <a:ea typeface="ＭＳ Ｐゴシック" pitchFamily="34" charset="-128"/>
              </a:rPr>
              <a:t>Email:  jalyn.kelley@ieee.org</a:t>
            </a:r>
          </a:p>
          <a:p>
            <a:pPr marL="0" indent="0" eaLnBrk="1" hangingPunct="1">
              <a:spcBef>
                <a:spcPts val="1200"/>
              </a:spcBef>
              <a:buFont typeface="Wingdings" pitchFamily="2" charset="2"/>
              <a:buNone/>
            </a:pPr>
            <a:r>
              <a:rPr lang="en-US" altLang="en-US" sz="2800" b="1" dirty="0" smtClean="0">
                <a:solidFill>
                  <a:schemeClr val="tx2"/>
                </a:solidFill>
                <a:ea typeface="ＭＳ Ｐゴシック" pitchFamily="34" charset="-128"/>
              </a:rPr>
              <a:t>Phone:  210.599.6430</a:t>
            </a:r>
          </a:p>
        </p:txBody>
      </p:sp>
    </p:spTree>
    <p:extLst>
      <p:ext uri="{BB962C8B-B14F-4D97-AF65-F5344CB8AC3E}">
        <p14:creationId xmlns:p14="http://schemas.microsoft.com/office/powerpoint/2010/main" val="32930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IEEE</a:t>
            </a:r>
            <a:endParaRPr lang="en-US" dirty="0"/>
          </a:p>
        </p:txBody>
      </p:sp>
      <p:sp>
        <p:nvSpPr>
          <p:cNvPr id="3" name="Content Placeholder 2"/>
          <p:cNvSpPr>
            <a:spLocks noGrp="1"/>
          </p:cNvSpPr>
          <p:nvPr>
            <p:ph sz="quarter" idx="14"/>
          </p:nvPr>
        </p:nvSpPr>
        <p:spPr>
          <a:xfrm>
            <a:off x="365760" y="1591328"/>
            <a:ext cx="8326438" cy="4389120"/>
          </a:xfrm>
        </p:spPr>
        <p:txBody>
          <a:bodyPr/>
          <a:lstStyle/>
          <a:p>
            <a:r>
              <a:rPr lang="en-US" dirty="0" smtClean="0"/>
              <a:t>A not-for-profit association</a:t>
            </a:r>
          </a:p>
          <a:p>
            <a:pPr lvl="1"/>
            <a:r>
              <a:rPr lang="en-US" dirty="0" smtClean="0"/>
              <a:t>IEEE = Institute for Electrical &amp; Electronic Engineers</a:t>
            </a:r>
          </a:p>
          <a:p>
            <a:r>
              <a:rPr lang="en-US" b="1" dirty="0" smtClean="0"/>
              <a:t>World’s largest technical society with over 430,000 members in 160 countries</a:t>
            </a:r>
          </a:p>
          <a:p>
            <a:r>
              <a:rPr lang="en-US" dirty="0" smtClean="0"/>
              <a:t>Four core areas of focus</a:t>
            </a:r>
          </a:p>
          <a:p>
            <a:pPr lvl="1"/>
            <a:r>
              <a:rPr lang="en-US" b="1" dirty="0" smtClean="0"/>
              <a:t>Membership association</a:t>
            </a:r>
          </a:p>
          <a:p>
            <a:pPr lvl="1"/>
            <a:r>
              <a:rPr lang="en-US" dirty="0"/>
              <a:t>Publishing company</a:t>
            </a:r>
          </a:p>
          <a:p>
            <a:pPr lvl="1"/>
            <a:r>
              <a:rPr lang="en-US" dirty="0" smtClean="0"/>
              <a:t>Conference organizer</a:t>
            </a:r>
          </a:p>
          <a:p>
            <a:pPr lvl="1"/>
            <a:r>
              <a:rPr lang="en-US" dirty="0" smtClean="0"/>
              <a:t>Standards developer</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60BC5383-B22C-A746-A4AF-C32103C6BFA6}" type="slidenum">
              <a:rPr lang="en-US" smtClean="0"/>
              <a:pPr/>
              <a:t>2</a:t>
            </a:fld>
            <a:endParaRPr lang="en-US" dirty="0"/>
          </a:p>
        </p:txBody>
      </p:sp>
      <p:sp>
        <p:nvSpPr>
          <p:cNvPr id="5" name="Date Placeholder 4"/>
          <p:cNvSpPr>
            <a:spLocks noGrp="1"/>
          </p:cNvSpPr>
          <p:nvPr>
            <p:ph type="dt" sz="half" idx="16"/>
          </p:nvPr>
        </p:nvSpPr>
        <p:spPr/>
        <p:txBody>
          <a:bodyPr/>
          <a:lstStyle/>
          <a:p>
            <a:fld id="{EAE95F89-96EF-A548-84A3-934B2C601EDF}" type="datetime1">
              <a:rPr lang="en-US" smtClean="0"/>
              <a:t>2/6/2018</a:t>
            </a:fld>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338" y="3754920"/>
            <a:ext cx="2988161" cy="2110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00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530225" y="1500188"/>
            <a:ext cx="4029075" cy="2819400"/>
          </a:xfrm>
        </p:spPr>
        <p:txBody>
          <a:bodyPr/>
          <a:lstStyle/>
          <a:p>
            <a:pPr>
              <a:spcBef>
                <a:spcPts val="300"/>
              </a:spcBef>
            </a:pPr>
            <a:r>
              <a:rPr lang="en-US" altLang="en-US" sz="1300" dirty="0" smtClean="0">
                <a:ea typeface="ＭＳ Ｐゴシック" pitchFamily="34" charset="-128"/>
              </a:rPr>
              <a:t>Aerospace and Electronic Systems</a:t>
            </a:r>
          </a:p>
          <a:p>
            <a:pPr>
              <a:spcBef>
                <a:spcPts val="300"/>
              </a:spcBef>
            </a:pPr>
            <a:r>
              <a:rPr lang="en-US" altLang="en-US" sz="1300" dirty="0" smtClean="0">
                <a:ea typeface="ＭＳ Ｐゴシック" pitchFamily="34" charset="-128"/>
              </a:rPr>
              <a:t>Antennas and Propagation Society</a:t>
            </a:r>
          </a:p>
          <a:p>
            <a:pPr>
              <a:spcBef>
                <a:spcPts val="300"/>
              </a:spcBef>
            </a:pPr>
            <a:r>
              <a:rPr lang="en-US" altLang="en-US" sz="1300" dirty="0" smtClean="0">
                <a:ea typeface="ＭＳ Ｐゴシック" pitchFamily="34" charset="-128"/>
              </a:rPr>
              <a:t>Broadcast Technology Society</a:t>
            </a:r>
          </a:p>
          <a:p>
            <a:pPr>
              <a:spcBef>
                <a:spcPts val="300"/>
              </a:spcBef>
            </a:pPr>
            <a:r>
              <a:rPr lang="en-US" altLang="en-US" sz="1300" dirty="0" smtClean="0">
                <a:ea typeface="ＭＳ Ｐゴシック" pitchFamily="34" charset="-128"/>
              </a:rPr>
              <a:t>Circuits and Systems Society</a:t>
            </a:r>
          </a:p>
          <a:p>
            <a:pPr>
              <a:spcBef>
                <a:spcPts val="300"/>
              </a:spcBef>
            </a:pPr>
            <a:r>
              <a:rPr lang="en-US" altLang="en-US" sz="1300" dirty="0" smtClean="0">
                <a:ea typeface="ＭＳ Ｐゴシック" pitchFamily="34" charset="-128"/>
              </a:rPr>
              <a:t>Communications Society</a:t>
            </a:r>
          </a:p>
          <a:p>
            <a:pPr>
              <a:spcBef>
                <a:spcPts val="300"/>
              </a:spcBef>
            </a:pPr>
            <a:r>
              <a:rPr lang="en-US" altLang="en-US" sz="1300" dirty="0" smtClean="0">
                <a:ea typeface="ＭＳ Ｐゴシック" pitchFamily="34" charset="-128"/>
              </a:rPr>
              <a:t>Components, Packaging, and Manufacturing Technology Society</a:t>
            </a:r>
          </a:p>
          <a:p>
            <a:pPr>
              <a:spcBef>
                <a:spcPts val="300"/>
              </a:spcBef>
            </a:pPr>
            <a:r>
              <a:rPr lang="en-US" altLang="en-US" sz="1300" dirty="0" smtClean="0">
                <a:ea typeface="ＭＳ Ｐゴシック" pitchFamily="34" charset="-128"/>
              </a:rPr>
              <a:t>Computational Intelligence Society</a:t>
            </a:r>
          </a:p>
          <a:p>
            <a:pPr>
              <a:spcBef>
                <a:spcPts val="300"/>
              </a:spcBef>
            </a:pPr>
            <a:r>
              <a:rPr lang="en-US" altLang="en-US" sz="1300" dirty="0" smtClean="0">
                <a:ea typeface="ＭＳ Ｐゴシック" pitchFamily="34" charset="-128"/>
              </a:rPr>
              <a:t>Computer Society</a:t>
            </a:r>
          </a:p>
          <a:p>
            <a:pPr>
              <a:spcBef>
                <a:spcPts val="300"/>
              </a:spcBef>
            </a:pPr>
            <a:r>
              <a:rPr lang="en-US" altLang="en-US" sz="1300" dirty="0" smtClean="0">
                <a:ea typeface="ＭＳ Ｐゴシック" pitchFamily="34" charset="-128"/>
              </a:rPr>
              <a:t>Consumer Electronics Society</a:t>
            </a:r>
          </a:p>
          <a:p>
            <a:pPr>
              <a:spcBef>
                <a:spcPts val="300"/>
              </a:spcBef>
            </a:pPr>
            <a:r>
              <a:rPr lang="en-US" altLang="en-US" sz="1300" dirty="0" smtClean="0">
                <a:ea typeface="ＭＳ Ｐゴシック" pitchFamily="34" charset="-128"/>
              </a:rPr>
              <a:t>Control Systems Society</a:t>
            </a:r>
          </a:p>
          <a:p>
            <a:pPr>
              <a:spcBef>
                <a:spcPts val="300"/>
              </a:spcBef>
            </a:pPr>
            <a:r>
              <a:rPr lang="en-US" altLang="en-US" sz="1300" dirty="0" smtClean="0">
                <a:ea typeface="ＭＳ Ｐゴシック" pitchFamily="34" charset="-128"/>
              </a:rPr>
              <a:t>Dielectrics and Electrical Insulation</a:t>
            </a:r>
          </a:p>
          <a:p>
            <a:pPr>
              <a:spcBef>
                <a:spcPts val="300"/>
              </a:spcBef>
            </a:pPr>
            <a:r>
              <a:rPr lang="en-US" altLang="en-US" sz="1300" dirty="0" smtClean="0">
                <a:ea typeface="ＭＳ Ｐゴシック" pitchFamily="34" charset="-128"/>
              </a:rPr>
              <a:t>Education Society</a:t>
            </a:r>
          </a:p>
          <a:p>
            <a:pPr>
              <a:spcBef>
                <a:spcPts val="300"/>
              </a:spcBef>
            </a:pPr>
            <a:r>
              <a:rPr lang="en-US" altLang="en-US" sz="1300" dirty="0" smtClean="0">
                <a:ea typeface="ＭＳ Ｐゴシック" pitchFamily="34" charset="-128"/>
              </a:rPr>
              <a:t>Electron Devices Society</a:t>
            </a:r>
          </a:p>
          <a:p>
            <a:pPr>
              <a:spcBef>
                <a:spcPts val="300"/>
              </a:spcBef>
            </a:pPr>
            <a:r>
              <a:rPr lang="en-US" altLang="en-US" sz="1300" dirty="0" smtClean="0">
                <a:ea typeface="ＭＳ Ｐゴシック" pitchFamily="34" charset="-128"/>
              </a:rPr>
              <a:t>Electromagnetic Compatibility Society</a:t>
            </a:r>
          </a:p>
          <a:p>
            <a:pPr>
              <a:spcBef>
                <a:spcPts val="300"/>
              </a:spcBef>
            </a:pPr>
            <a:r>
              <a:rPr lang="en-US" altLang="en-US" sz="1300" dirty="0" smtClean="0">
                <a:ea typeface="ＭＳ Ｐゴシック" pitchFamily="34" charset="-128"/>
              </a:rPr>
              <a:t>Engineering in Medicine and Biology</a:t>
            </a:r>
          </a:p>
          <a:p>
            <a:pPr>
              <a:spcBef>
                <a:spcPts val="300"/>
              </a:spcBef>
            </a:pPr>
            <a:r>
              <a:rPr lang="en-US" altLang="en-US" sz="1300" dirty="0" smtClean="0">
                <a:ea typeface="ＭＳ Ｐゴシック" pitchFamily="34" charset="-128"/>
              </a:rPr>
              <a:t>Geoscience and Remote Sensing Society</a:t>
            </a:r>
          </a:p>
          <a:p>
            <a:pPr>
              <a:spcBef>
                <a:spcPts val="300"/>
              </a:spcBef>
            </a:pPr>
            <a:r>
              <a:rPr lang="en-US" altLang="en-US" sz="1300" dirty="0" smtClean="0">
                <a:ea typeface="ＭＳ Ｐゴシック" pitchFamily="34" charset="-128"/>
              </a:rPr>
              <a:t>Industrial Electronics Society</a:t>
            </a:r>
          </a:p>
          <a:p>
            <a:pPr>
              <a:spcBef>
                <a:spcPts val="300"/>
              </a:spcBef>
            </a:pPr>
            <a:r>
              <a:rPr lang="en-US" altLang="en-US" sz="1300" dirty="0" smtClean="0">
                <a:ea typeface="ＭＳ Ｐゴシック" pitchFamily="34" charset="-128"/>
              </a:rPr>
              <a:t>Industry Applications Society</a:t>
            </a:r>
          </a:p>
          <a:p>
            <a:pPr>
              <a:spcBef>
                <a:spcPts val="300"/>
              </a:spcBef>
            </a:pPr>
            <a:r>
              <a:rPr lang="en-US" altLang="en-US" sz="1400" dirty="0" smtClean="0">
                <a:ea typeface="ＭＳ Ｐゴシック" pitchFamily="34" charset="-128"/>
              </a:rPr>
              <a:t>Information Theory Society</a:t>
            </a:r>
          </a:p>
          <a:p>
            <a:pPr>
              <a:spcBef>
                <a:spcPts val="300"/>
              </a:spcBef>
            </a:pPr>
            <a:r>
              <a:rPr lang="en-US" altLang="en-US" sz="1400" dirty="0" smtClean="0">
                <a:ea typeface="ＭＳ Ｐゴシック" pitchFamily="34" charset="-128"/>
              </a:rPr>
              <a:t>Instrumentation and Measurement</a:t>
            </a:r>
          </a:p>
          <a:p>
            <a:pPr>
              <a:spcBef>
                <a:spcPts val="300"/>
              </a:spcBef>
            </a:pPr>
            <a:endParaRPr lang="en-US" altLang="en-US" sz="1400" dirty="0" smtClean="0">
              <a:ea typeface="ＭＳ Ｐゴシック" pitchFamily="34" charset="-128"/>
            </a:endParaRPr>
          </a:p>
        </p:txBody>
      </p:sp>
      <p:sp>
        <p:nvSpPr>
          <p:cNvPr id="19459" name="Rectangle 4"/>
          <p:cNvSpPr>
            <a:spLocks noGrp="1" noChangeArrowheads="1"/>
          </p:cNvSpPr>
          <p:nvPr>
            <p:ph type="body" sz="half" idx="2"/>
          </p:nvPr>
        </p:nvSpPr>
        <p:spPr>
          <a:xfrm>
            <a:off x="4668838" y="1500188"/>
            <a:ext cx="4146550" cy="3733800"/>
          </a:xfrm>
        </p:spPr>
        <p:txBody>
          <a:bodyPr/>
          <a:lstStyle/>
          <a:p>
            <a:pPr>
              <a:spcBef>
                <a:spcPts val="300"/>
              </a:spcBef>
            </a:pPr>
            <a:r>
              <a:rPr lang="en-US" altLang="en-US" sz="1300" dirty="0" smtClean="0">
                <a:ea typeface="ＭＳ Ｐゴシック" pitchFamily="34" charset="-128"/>
              </a:rPr>
              <a:t>Intelligent Transportation Systems Society</a:t>
            </a:r>
          </a:p>
          <a:p>
            <a:pPr>
              <a:spcBef>
                <a:spcPts val="300"/>
              </a:spcBef>
            </a:pPr>
            <a:r>
              <a:rPr lang="en-US" altLang="en-US" sz="1300" dirty="0" smtClean="0">
                <a:ea typeface="ＭＳ Ｐゴシック" pitchFamily="34" charset="-128"/>
              </a:rPr>
              <a:t>Magnetics Society</a:t>
            </a:r>
          </a:p>
          <a:p>
            <a:pPr>
              <a:spcBef>
                <a:spcPts val="300"/>
              </a:spcBef>
            </a:pPr>
            <a:r>
              <a:rPr lang="en-US" altLang="en-US" sz="1300" dirty="0" smtClean="0">
                <a:ea typeface="ＭＳ Ｐゴシック" pitchFamily="34" charset="-128"/>
              </a:rPr>
              <a:t>Microwave Theory and Techniques Society</a:t>
            </a:r>
          </a:p>
          <a:p>
            <a:pPr>
              <a:spcBef>
                <a:spcPts val="300"/>
              </a:spcBef>
            </a:pPr>
            <a:r>
              <a:rPr lang="en-US" altLang="en-US" sz="1300" dirty="0" smtClean="0">
                <a:ea typeface="ＭＳ Ｐゴシック" pitchFamily="34" charset="-128"/>
              </a:rPr>
              <a:t>Nuclear and Plasma Sciences Society</a:t>
            </a:r>
          </a:p>
          <a:p>
            <a:pPr>
              <a:spcBef>
                <a:spcPts val="300"/>
              </a:spcBef>
            </a:pPr>
            <a:r>
              <a:rPr lang="en-US" altLang="en-US" sz="1300" dirty="0" smtClean="0">
                <a:ea typeface="ＭＳ Ｐゴシック" pitchFamily="34" charset="-128"/>
              </a:rPr>
              <a:t>Oceanic Engineering Society</a:t>
            </a:r>
          </a:p>
          <a:p>
            <a:pPr>
              <a:spcBef>
                <a:spcPts val="300"/>
              </a:spcBef>
            </a:pPr>
            <a:r>
              <a:rPr lang="en-US" altLang="en-US" sz="1300" dirty="0" smtClean="0">
                <a:ea typeface="ＭＳ Ｐゴシック" pitchFamily="34" charset="-128"/>
              </a:rPr>
              <a:t>Photonics Society</a:t>
            </a:r>
          </a:p>
          <a:p>
            <a:pPr>
              <a:spcBef>
                <a:spcPts val="300"/>
              </a:spcBef>
            </a:pPr>
            <a:r>
              <a:rPr lang="en-US" altLang="en-US" sz="1300" dirty="0" smtClean="0">
                <a:ea typeface="ＭＳ Ｐゴシック" pitchFamily="34" charset="-128"/>
              </a:rPr>
              <a:t>Power Electronics Society</a:t>
            </a:r>
          </a:p>
          <a:p>
            <a:pPr>
              <a:spcBef>
                <a:spcPts val="300"/>
              </a:spcBef>
            </a:pPr>
            <a:r>
              <a:rPr lang="en-US" altLang="en-US" sz="1300" dirty="0" smtClean="0">
                <a:ea typeface="ＭＳ Ｐゴシック" pitchFamily="34" charset="-128"/>
              </a:rPr>
              <a:t>Power and Energy Society</a:t>
            </a:r>
          </a:p>
          <a:p>
            <a:pPr>
              <a:spcBef>
                <a:spcPts val="300"/>
              </a:spcBef>
            </a:pPr>
            <a:r>
              <a:rPr lang="en-US" altLang="en-US" sz="1300" dirty="0" smtClean="0">
                <a:ea typeface="ＭＳ Ｐゴシック" pitchFamily="34" charset="-128"/>
              </a:rPr>
              <a:t>Product Safety Engineering Society</a:t>
            </a:r>
          </a:p>
          <a:p>
            <a:pPr>
              <a:spcBef>
                <a:spcPts val="300"/>
              </a:spcBef>
            </a:pPr>
            <a:r>
              <a:rPr lang="en-US" altLang="en-US" sz="1300" dirty="0" smtClean="0">
                <a:ea typeface="ＭＳ Ｐゴシック" pitchFamily="34" charset="-128"/>
              </a:rPr>
              <a:t>Professional Communications Society</a:t>
            </a:r>
          </a:p>
          <a:p>
            <a:pPr>
              <a:spcBef>
                <a:spcPts val="300"/>
              </a:spcBef>
            </a:pPr>
            <a:r>
              <a:rPr lang="en-US" altLang="en-US" sz="1300" dirty="0" smtClean="0">
                <a:ea typeface="ＭＳ Ｐゴシック" pitchFamily="34" charset="-128"/>
              </a:rPr>
              <a:t>Reliability Society</a:t>
            </a:r>
          </a:p>
          <a:p>
            <a:pPr>
              <a:spcBef>
                <a:spcPts val="300"/>
              </a:spcBef>
            </a:pPr>
            <a:r>
              <a:rPr lang="en-US" altLang="en-US" sz="1300" dirty="0" smtClean="0">
                <a:ea typeface="ＭＳ Ｐゴシック" pitchFamily="34" charset="-128"/>
              </a:rPr>
              <a:t>Robotics and Automation Society</a:t>
            </a:r>
          </a:p>
          <a:p>
            <a:pPr>
              <a:spcBef>
                <a:spcPts val="300"/>
              </a:spcBef>
            </a:pPr>
            <a:r>
              <a:rPr lang="en-US" altLang="en-US" sz="1300" dirty="0" smtClean="0">
                <a:ea typeface="ＭＳ Ｐゴシック" pitchFamily="34" charset="-128"/>
              </a:rPr>
              <a:t>Signal Processing Society</a:t>
            </a:r>
          </a:p>
          <a:p>
            <a:pPr>
              <a:spcBef>
                <a:spcPts val="300"/>
              </a:spcBef>
            </a:pPr>
            <a:r>
              <a:rPr lang="en-US" altLang="en-US" sz="1300" dirty="0" smtClean="0">
                <a:ea typeface="ＭＳ Ｐゴシック" pitchFamily="34" charset="-128"/>
              </a:rPr>
              <a:t>Society on Social Implications of Technology</a:t>
            </a:r>
          </a:p>
          <a:p>
            <a:pPr>
              <a:spcBef>
                <a:spcPts val="300"/>
              </a:spcBef>
            </a:pPr>
            <a:r>
              <a:rPr lang="en-US" altLang="en-US" sz="1300" dirty="0" smtClean="0">
                <a:ea typeface="ＭＳ Ｐゴシック" pitchFamily="34" charset="-128"/>
              </a:rPr>
              <a:t>Solid-State Circuits Society</a:t>
            </a:r>
          </a:p>
          <a:p>
            <a:pPr>
              <a:spcBef>
                <a:spcPts val="300"/>
              </a:spcBef>
            </a:pPr>
            <a:r>
              <a:rPr lang="en-US" altLang="en-US" sz="1300" dirty="0" smtClean="0">
                <a:ea typeface="ＭＳ Ｐゴシック" pitchFamily="34" charset="-128"/>
              </a:rPr>
              <a:t>Systems, Man, and Cybernetics Society</a:t>
            </a:r>
          </a:p>
          <a:p>
            <a:pPr>
              <a:spcBef>
                <a:spcPts val="300"/>
              </a:spcBef>
            </a:pPr>
            <a:r>
              <a:rPr lang="en-US" altLang="en-US" sz="1300" dirty="0" err="1" smtClean="0">
                <a:ea typeface="ＭＳ Ｐゴシック" pitchFamily="34" charset="-128"/>
              </a:rPr>
              <a:t>Ultrasonics</a:t>
            </a:r>
            <a:r>
              <a:rPr lang="en-US" altLang="en-US" sz="1300" dirty="0" smtClean="0">
                <a:ea typeface="ＭＳ Ｐゴシック" pitchFamily="34" charset="-128"/>
              </a:rPr>
              <a:t>, Ferroelectrics, and Frequency Control Society</a:t>
            </a:r>
          </a:p>
          <a:p>
            <a:pPr>
              <a:spcBef>
                <a:spcPts val="300"/>
              </a:spcBef>
            </a:pPr>
            <a:r>
              <a:rPr lang="en-US" altLang="en-US" sz="1300" dirty="0" smtClean="0">
                <a:ea typeface="ＭＳ Ｐゴシック" pitchFamily="34" charset="-128"/>
              </a:rPr>
              <a:t>Vehicular Technology Society</a:t>
            </a:r>
          </a:p>
        </p:txBody>
      </p:sp>
      <p:sp>
        <p:nvSpPr>
          <p:cNvPr id="19460" name="Title 4"/>
          <p:cNvSpPr>
            <a:spLocks noGrp="1"/>
          </p:cNvSpPr>
          <p:nvPr>
            <p:ph type="title"/>
          </p:nvPr>
        </p:nvSpPr>
        <p:spPr>
          <a:xfrm>
            <a:off x="685800" y="59391"/>
            <a:ext cx="7924800" cy="1143000"/>
          </a:xfrm>
        </p:spPr>
        <p:txBody>
          <a:bodyPr/>
          <a:lstStyle/>
          <a:p>
            <a:pPr eaLnBrk="1" hangingPunct="1"/>
            <a:r>
              <a:rPr lang="en-US" altLang="en-US" dirty="0" smtClean="0">
                <a:ea typeface="ＭＳ Ｐゴシック" pitchFamily="34" charset="-128"/>
              </a:rPr>
              <a:t>IEEE Societies</a:t>
            </a:r>
            <a:br>
              <a:rPr lang="en-US" altLang="en-US" dirty="0" smtClean="0">
                <a:ea typeface="ＭＳ Ｐゴシック" pitchFamily="34" charset="-128"/>
              </a:rPr>
            </a:br>
            <a:r>
              <a:rPr lang="en-US" altLang="en-US" sz="1800" dirty="0" smtClean="0">
                <a:ea typeface="ＭＳ Ｐゴシック" pitchFamily="34" charset="-128"/>
              </a:rPr>
              <a:t>39 societies represent a wide range of technical interests </a:t>
            </a:r>
          </a:p>
        </p:txBody>
      </p:sp>
    </p:spTree>
    <p:extLst>
      <p:ext uri="{BB962C8B-B14F-4D97-AF65-F5344CB8AC3E}">
        <p14:creationId xmlns:p14="http://schemas.microsoft.com/office/powerpoint/2010/main" val="56973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IEEE</a:t>
            </a:r>
            <a:endParaRPr lang="en-US" dirty="0"/>
          </a:p>
        </p:txBody>
      </p:sp>
      <p:sp>
        <p:nvSpPr>
          <p:cNvPr id="3" name="Content Placeholder 2"/>
          <p:cNvSpPr>
            <a:spLocks noGrp="1"/>
          </p:cNvSpPr>
          <p:nvPr>
            <p:ph sz="quarter" idx="14"/>
          </p:nvPr>
        </p:nvSpPr>
        <p:spPr>
          <a:xfrm>
            <a:off x="365760" y="1591328"/>
            <a:ext cx="8326438" cy="4389120"/>
          </a:xfrm>
        </p:spPr>
        <p:txBody>
          <a:bodyPr/>
          <a:lstStyle/>
          <a:p>
            <a:r>
              <a:rPr lang="en-US" dirty="0" smtClean="0"/>
              <a:t>A not-for-profit association</a:t>
            </a:r>
          </a:p>
          <a:p>
            <a:pPr lvl="1"/>
            <a:r>
              <a:rPr lang="en-US" dirty="0" smtClean="0"/>
              <a:t>IEEE = Institute for Electrical &amp; Electronic Engineers</a:t>
            </a:r>
          </a:p>
          <a:p>
            <a:r>
              <a:rPr lang="en-US" dirty="0" smtClean="0"/>
              <a:t>World’s largest technical society with over 430,000 members in 160 countries</a:t>
            </a:r>
          </a:p>
          <a:p>
            <a:r>
              <a:rPr lang="en-US" dirty="0" smtClean="0"/>
              <a:t>Four core areas of focus</a:t>
            </a:r>
          </a:p>
          <a:p>
            <a:pPr lvl="1"/>
            <a:r>
              <a:rPr lang="en-US" dirty="0" smtClean="0"/>
              <a:t>Membership association</a:t>
            </a:r>
          </a:p>
          <a:p>
            <a:pPr lvl="1"/>
            <a:r>
              <a:rPr lang="en-US" b="1" dirty="0"/>
              <a:t>Publishing company</a:t>
            </a:r>
          </a:p>
          <a:p>
            <a:pPr lvl="1"/>
            <a:r>
              <a:rPr lang="en-US" dirty="0" smtClean="0"/>
              <a:t>Conference organizer</a:t>
            </a:r>
          </a:p>
          <a:p>
            <a:pPr lvl="1"/>
            <a:r>
              <a:rPr lang="en-US" dirty="0" smtClean="0"/>
              <a:t>Standards developer</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60BC5383-B22C-A746-A4AF-C32103C6BFA6}" type="slidenum">
              <a:rPr lang="en-US" smtClean="0"/>
              <a:pPr/>
              <a:t>4</a:t>
            </a:fld>
            <a:endParaRPr lang="en-US" dirty="0"/>
          </a:p>
        </p:txBody>
      </p:sp>
      <p:sp>
        <p:nvSpPr>
          <p:cNvPr id="5" name="Date Placeholder 4"/>
          <p:cNvSpPr>
            <a:spLocks noGrp="1"/>
          </p:cNvSpPr>
          <p:nvPr>
            <p:ph type="dt" sz="half" idx="16"/>
          </p:nvPr>
        </p:nvSpPr>
        <p:spPr/>
        <p:txBody>
          <a:bodyPr/>
          <a:lstStyle/>
          <a:p>
            <a:fld id="{EAE95F89-96EF-A548-84A3-934B2C601EDF}" type="datetime1">
              <a:rPr lang="en-US" smtClean="0"/>
              <a:t>2/6/2018</a:t>
            </a:fld>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5475642" y="3612496"/>
            <a:ext cx="2697480" cy="2454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00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nip Single Corner Rectangle 18"/>
          <p:cNvSpPr/>
          <p:nvPr/>
        </p:nvSpPr>
        <p:spPr>
          <a:xfrm>
            <a:off x="495300" y="1554895"/>
            <a:ext cx="2743200" cy="500062"/>
          </a:xfrm>
          <a:prstGeom prst="snip1Rect">
            <a:avLst>
              <a:gd name="adj" fmla="val 40164"/>
            </a:avLst>
          </a:prstGeom>
          <a:solidFill>
            <a:srgbClr val="0066A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5605" name="Rectangle 3"/>
          <p:cNvSpPr>
            <a:spLocks noGrp="1" noChangeArrowheads="1"/>
          </p:cNvSpPr>
          <p:nvPr>
            <p:ph idx="1"/>
          </p:nvPr>
        </p:nvSpPr>
        <p:spPr bwMode="black">
          <a:xfrm>
            <a:off x="596900" y="2130425"/>
            <a:ext cx="8458200" cy="3970338"/>
          </a:xfrm>
        </p:spPr>
        <p:txBody>
          <a:bodyPr lIns="0" tIns="0" rIns="0" bIns="0"/>
          <a:lstStyle/>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Automation and Control</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Artificial Intelligence</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Computer Hardware</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Cybernetics</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Information Systems</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Manufacturing Engineering</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Theory and Methods</a:t>
            </a:r>
          </a:p>
          <a:p>
            <a:pPr marL="0" indent="0" eaLnBrk="1" hangingPunct="1">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1 </a:t>
            </a:r>
            <a:r>
              <a:rPr lang="en-US" altLang="en-US" sz="1800" dirty="0" smtClean="0">
                <a:solidFill>
                  <a:srgbClr val="737373"/>
                </a:solidFill>
                <a:latin typeface="Verdana" panose="020B0604030504040204" pitchFamily="34" charset="0"/>
                <a:ea typeface="ＭＳ Ｐゴシック" panose="020B0600070205080204" pitchFamily="34" charset="-128"/>
              </a:rPr>
              <a:t>in Telecommunications</a:t>
            </a:r>
          </a:p>
          <a:p>
            <a:pPr marL="0" indent="0">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2 </a:t>
            </a:r>
            <a:r>
              <a:rPr lang="en-US" altLang="en-US" sz="1800" dirty="0" smtClean="0">
                <a:solidFill>
                  <a:srgbClr val="737373"/>
                </a:solidFill>
                <a:latin typeface="Verdana" panose="020B0604030504040204" pitchFamily="34" charset="0"/>
                <a:ea typeface="ＭＳ Ｐゴシック" panose="020B0600070205080204" pitchFamily="34" charset="-128"/>
              </a:rPr>
              <a:t>in Electrical Engineering</a:t>
            </a:r>
          </a:p>
          <a:p>
            <a:pPr marL="0" indent="0">
              <a:lnSpc>
                <a:spcPts val="2800"/>
              </a:lnSpc>
              <a:spcBef>
                <a:spcPct val="0"/>
              </a:spcBef>
              <a:buFontTx/>
              <a:buNone/>
            </a:pPr>
            <a:r>
              <a:rPr lang="en-US" altLang="en-US" sz="1800" b="1" dirty="0" smtClean="0">
                <a:solidFill>
                  <a:srgbClr val="0066A1"/>
                </a:solidFill>
                <a:latin typeface="Verdana" panose="020B0604030504040204" pitchFamily="34" charset="0"/>
                <a:ea typeface="ＭＳ Ｐゴシック" panose="020B0600070205080204" pitchFamily="34" charset="-128"/>
              </a:rPr>
              <a:t># 3 </a:t>
            </a:r>
            <a:r>
              <a:rPr lang="en-US" altLang="en-US" sz="1800" dirty="0" smtClean="0">
                <a:solidFill>
                  <a:srgbClr val="737373"/>
                </a:solidFill>
                <a:latin typeface="Verdana" panose="020B0604030504040204" pitchFamily="34" charset="0"/>
                <a:ea typeface="ＭＳ Ｐゴシック" panose="020B0600070205080204" pitchFamily="34" charset="-128"/>
              </a:rPr>
              <a:t>in Aerospace Engineering</a:t>
            </a:r>
          </a:p>
          <a:p>
            <a:pPr marL="0" indent="0" eaLnBrk="1" hangingPunct="1">
              <a:lnSpc>
                <a:spcPts val="2800"/>
              </a:lnSpc>
              <a:spcBef>
                <a:spcPct val="0"/>
              </a:spcBef>
              <a:buFontTx/>
              <a:buNone/>
            </a:pPr>
            <a:endParaRPr lang="en-US" altLang="en-US" sz="1800" dirty="0" smtClean="0">
              <a:solidFill>
                <a:srgbClr val="002060"/>
              </a:solidFill>
              <a:latin typeface="Verdana" panose="020B0604030504040204" pitchFamily="34" charset="0"/>
              <a:ea typeface="ＭＳ Ｐゴシック" panose="020B0600070205080204" pitchFamily="34" charset="-128"/>
            </a:endParaRPr>
          </a:p>
        </p:txBody>
      </p:sp>
      <p:sp>
        <p:nvSpPr>
          <p:cNvPr id="25606" name="Text Box 4"/>
          <p:cNvSpPr txBox="1">
            <a:spLocks noChangeArrowheads="1"/>
          </p:cNvSpPr>
          <p:nvPr/>
        </p:nvSpPr>
        <p:spPr bwMode="white">
          <a:xfrm>
            <a:off x="520700" y="6248400"/>
            <a:ext cx="4038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Blip>
                <a:blip r:embed="rId3"/>
              </a:buBlip>
              <a:defRPr sz="2200">
                <a:solidFill>
                  <a:schemeClr val="bg2"/>
                </a:solidFill>
                <a:latin typeface="Verdana" panose="020B0604030504040204" pitchFamily="34" charset="0"/>
                <a:ea typeface="ＭＳ Ｐゴシック" panose="020B0600070205080204" pitchFamily="34" charset="-128"/>
              </a:defRPr>
            </a:lvl1pPr>
            <a:lvl2pPr marL="742950" indent="-285750">
              <a:spcBef>
                <a:spcPts val="600"/>
              </a:spcBef>
              <a:buSzPct val="100000"/>
              <a:buBlip>
                <a:blip r:embed="rId4"/>
              </a:buBlip>
              <a:defRPr sz="2000">
                <a:solidFill>
                  <a:schemeClr val="bg2"/>
                </a:solidFill>
                <a:latin typeface="Verdana" panose="020B0604030504040204" pitchFamily="34" charset="0"/>
                <a:ea typeface="ＭＳ Ｐゴシック" panose="020B0600070205080204" pitchFamily="34" charset="-128"/>
              </a:defRPr>
            </a:lvl2pPr>
            <a:lvl3pPr marL="11430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3pPr>
            <a:lvl4pPr marL="16002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4pPr>
            <a:lvl5pPr marL="20574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9pPr>
          </a:lstStyle>
          <a:p>
            <a:pPr eaLnBrk="1" hangingPunct="1">
              <a:lnSpc>
                <a:spcPct val="80000"/>
              </a:lnSpc>
              <a:spcBef>
                <a:spcPct val="50000"/>
              </a:spcBef>
              <a:buClr>
                <a:srgbClr val="808080"/>
              </a:buClr>
              <a:buSzPct val="80000"/>
              <a:buFont typeface="Wingdings" panose="05000000000000000000" pitchFamily="2" charset="2"/>
              <a:buNone/>
            </a:pPr>
            <a:r>
              <a:rPr lang="en-US" altLang="en-US" sz="1000" dirty="0">
                <a:solidFill>
                  <a:srgbClr val="737373"/>
                </a:solidFill>
              </a:rPr>
              <a:t>Based on the </a:t>
            </a:r>
            <a:r>
              <a:rPr lang="en-US" altLang="en-US" sz="1000" dirty="0" smtClean="0">
                <a:solidFill>
                  <a:srgbClr val="737373"/>
                </a:solidFill>
              </a:rPr>
              <a:t>2016 </a:t>
            </a:r>
            <a:r>
              <a:rPr lang="en-US" altLang="en-US" sz="1000" dirty="0">
                <a:solidFill>
                  <a:srgbClr val="737373"/>
                </a:solidFill>
              </a:rPr>
              <a:t>study released June </a:t>
            </a:r>
            <a:r>
              <a:rPr lang="en-US" altLang="en-US" sz="1000" dirty="0" smtClean="0">
                <a:solidFill>
                  <a:srgbClr val="737373"/>
                </a:solidFill>
              </a:rPr>
              <a:t>2017</a:t>
            </a:r>
            <a:endParaRPr lang="en-US" altLang="en-US" sz="1000" dirty="0">
              <a:solidFill>
                <a:srgbClr val="737373"/>
              </a:solidFill>
            </a:endParaRPr>
          </a:p>
        </p:txBody>
      </p:sp>
      <p:sp>
        <p:nvSpPr>
          <p:cNvPr id="25607" name="Rectangle 15"/>
          <p:cNvSpPr>
            <a:spLocks noChangeArrowheads="1"/>
          </p:cNvSpPr>
          <p:nvPr/>
        </p:nvSpPr>
        <p:spPr bwMode="auto">
          <a:xfrm>
            <a:off x="4968875" y="5059363"/>
            <a:ext cx="3840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Blip>
                <a:blip r:embed="rId3"/>
              </a:buBlip>
              <a:defRPr sz="2200">
                <a:solidFill>
                  <a:schemeClr val="bg2"/>
                </a:solidFill>
                <a:latin typeface="Verdana" panose="020B0604030504040204" pitchFamily="34" charset="0"/>
                <a:ea typeface="ＭＳ Ｐゴシック" panose="020B0600070205080204" pitchFamily="34" charset="-128"/>
              </a:defRPr>
            </a:lvl1pPr>
            <a:lvl2pPr marL="742950" indent="-285750">
              <a:spcBef>
                <a:spcPts val="600"/>
              </a:spcBef>
              <a:buSzPct val="100000"/>
              <a:buBlip>
                <a:blip r:embed="rId4"/>
              </a:buBlip>
              <a:defRPr sz="2000">
                <a:solidFill>
                  <a:schemeClr val="bg2"/>
                </a:solidFill>
                <a:latin typeface="Verdana" panose="020B0604030504040204" pitchFamily="34" charset="0"/>
                <a:ea typeface="ＭＳ Ｐゴシック" panose="020B0600070205080204" pitchFamily="34" charset="-128"/>
              </a:defRPr>
            </a:lvl2pPr>
            <a:lvl3pPr marL="11430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3pPr>
            <a:lvl4pPr marL="16002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4pPr>
            <a:lvl5pPr marL="20574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9pPr>
          </a:lstStyle>
          <a:p>
            <a:pPr eaLnBrk="1" hangingPunct="1">
              <a:spcBef>
                <a:spcPct val="50000"/>
              </a:spcBef>
              <a:buClr>
                <a:srgbClr val="808080"/>
              </a:buClr>
              <a:buSzPct val="80000"/>
              <a:buFont typeface="Wingdings" panose="05000000000000000000" pitchFamily="2" charset="2"/>
              <a:buNone/>
            </a:pPr>
            <a:r>
              <a:rPr lang="en-US" altLang="en-US" sz="1100" dirty="0">
                <a:solidFill>
                  <a:srgbClr val="737373"/>
                </a:solidFill>
              </a:rPr>
              <a:t>The </a:t>
            </a:r>
            <a:r>
              <a:rPr lang="en-US" altLang="en-US" sz="1100" dirty="0" smtClean="0">
                <a:solidFill>
                  <a:srgbClr val="737373"/>
                </a:solidFill>
              </a:rPr>
              <a:t>Clarivate Analytics Journal </a:t>
            </a:r>
            <a:r>
              <a:rPr lang="en-US" altLang="en-US" sz="1100" dirty="0">
                <a:solidFill>
                  <a:srgbClr val="737373"/>
                </a:solidFill>
              </a:rPr>
              <a:t>Citation Reports presents quantifiable statistical data that provides a systematic, objective way to evaluate the world’s leading journals.</a:t>
            </a:r>
          </a:p>
        </p:txBody>
      </p:sp>
      <p:sp>
        <p:nvSpPr>
          <p:cNvPr id="25608" name="Rectangle 16"/>
          <p:cNvSpPr>
            <a:spLocks noChangeArrowheads="1"/>
          </p:cNvSpPr>
          <p:nvPr/>
        </p:nvSpPr>
        <p:spPr bwMode="auto">
          <a:xfrm>
            <a:off x="698500" y="1525588"/>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Blip>
                <a:blip r:embed="rId3"/>
              </a:buBlip>
              <a:defRPr sz="2200">
                <a:solidFill>
                  <a:schemeClr val="bg2"/>
                </a:solidFill>
                <a:latin typeface="Verdana" panose="020B0604030504040204" pitchFamily="34" charset="0"/>
                <a:ea typeface="ＭＳ Ｐゴシック" panose="020B0600070205080204" pitchFamily="34" charset="-128"/>
              </a:defRPr>
            </a:lvl1pPr>
            <a:lvl2pPr marL="742950" indent="-285750">
              <a:spcBef>
                <a:spcPts val="600"/>
              </a:spcBef>
              <a:buSzPct val="100000"/>
              <a:buBlip>
                <a:blip r:embed="rId4"/>
              </a:buBlip>
              <a:defRPr sz="2000">
                <a:solidFill>
                  <a:schemeClr val="bg2"/>
                </a:solidFill>
                <a:latin typeface="Verdana" panose="020B0604030504040204" pitchFamily="34" charset="0"/>
                <a:ea typeface="ＭＳ Ｐゴシック" panose="020B0600070205080204" pitchFamily="34" charset="-128"/>
              </a:defRPr>
            </a:lvl2pPr>
            <a:lvl3pPr marL="11430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3pPr>
            <a:lvl4pPr marL="16002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4pPr>
            <a:lvl5pPr marL="20574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9pPr>
          </a:lstStyle>
          <a:p>
            <a:pPr eaLnBrk="1" hangingPunct="1">
              <a:lnSpc>
                <a:spcPts val="3000"/>
              </a:lnSpc>
              <a:spcBef>
                <a:spcPct val="0"/>
              </a:spcBef>
              <a:buFont typeface="Wingdings" panose="05000000000000000000" pitchFamily="2" charset="2"/>
              <a:buNone/>
            </a:pPr>
            <a:r>
              <a:rPr lang="en-US" altLang="en-US" sz="1700" b="1">
                <a:solidFill>
                  <a:srgbClr val="FFFFFF"/>
                </a:solidFill>
              </a:rPr>
              <a:t>IEEE journals are:</a:t>
            </a:r>
          </a:p>
        </p:txBody>
      </p:sp>
      <p:sp>
        <p:nvSpPr>
          <p:cNvPr id="25609" name="Rectangle 5"/>
          <p:cNvSpPr>
            <a:spLocks noChangeArrowheads="1"/>
          </p:cNvSpPr>
          <p:nvPr/>
        </p:nvSpPr>
        <p:spPr bwMode="black">
          <a:xfrm>
            <a:off x="495300" y="210025"/>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838200" indent="-838200">
              <a:spcBef>
                <a:spcPts val="2000"/>
              </a:spcBef>
              <a:buBlip>
                <a:blip r:embed="rId3"/>
              </a:buBlip>
              <a:defRPr sz="2200">
                <a:solidFill>
                  <a:schemeClr val="bg2"/>
                </a:solidFill>
                <a:latin typeface="Verdana" panose="020B0604030504040204" pitchFamily="34" charset="0"/>
                <a:ea typeface="ＭＳ Ｐゴシック" panose="020B0600070205080204" pitchFamily="34" charset="-128"/>
              </a:defRPr>
            </a:lvl1pPr>
            <a:lvl2pPr marL="742950" indent="-285750">
              <a:spcBef>
                <a:spcPts val="600"/>
              </a:spcBef>
              <a:buSzPct val="100000"/>
              <a:buBlip>
                <a:blip r:embed="rId4"/>
              </a:buBlip>
              <a:defRPr sz="2000">
                <a:solidFill>
                  <a:schemeClr val="bg2"/>
                </a:solidFill>
                <a:latin typeface="Verdana" panose="020B0604030504040204" pitchFamily="34" charset="0"/>
                <a:ea typeface="ＭＳ Ｐゴシック" panose="020B0600070205080204" pitchFamily="34" charset="-128"/>
              </a:defRPr>
            </a:lvl2pPr>
            <a:lvl3pPr marL="11430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3pPr>
            <a:lvl4pPr marL="16002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4pPr>
            <a:lvl5pPr marL="2057400" indent="-228600">
              <a:spcBef>
                <a:spcPts val="600"/>
              </a:spcBef>
              <a:buSzPct val="100000"/>
              <a:buBlip>
                <a:blip r:embed="rId4"/>
              </a:buBlip>
              <a:defRPr>
                <a:solidFill>
                  <a:schemeClr val="bg2"/>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SzPct val="100000"/>
              <a:buBlip>
                <a:blip r:embed="rId4"/>
              </a:buBlip>
              <a:defRPr>
                <a:solidFill>
                  <a:schemeClr val="bg2"/>
                </a:solidFill>
                <a:latin typeface="Verdana" panose="020B0604030504040204" pitchFamily="34" charset="0"/>
                <a:ea typeface="ＭＳ Ｐゴシック" panose="020B0600070205080204" pitchFamily="34" charset="-128"/>
              </a:defRPr>
            </a:lvl9pPr>
          </a:lstStyle>
          <a:p>
            <a:pPr eaLnBrk="1" hangingPunct="1">
              <a:spcBef>
                <a:spcPct val="0"/>
              </a:spcBef>
              <a:buClr>
                <a:srgbClr val="808080"/>
              </a:buClr>
              <a:buSzPct val="80000"/>
              <a:buFont typeface="Wingdings" panose="05000000000000000000" pitchFamily="2" charset="2"/>
              <a:buNone/>
            </a:pPr>
            <a:r>
              <a:rPr lang="en-US" altLang="en-US" sz="3500" dirty="0">
                <a:solidFill>
                  <a:schemeClr val="bg1"/>
                </a:solidFill>
              </a:rPr>
              <a:t>IEEE quality makes an impact</a:t>
            </a:r>
          </a:p>
          <a:p>
            <a:pPr eaLnBrk="1" hangingPunct="1">
              <a:lnSpc>
                <a:spcPts val="2600"/>
              </a:lnSpc>
              <a:spcBef>
                <a:spcPct val="0"/>
              </a:spcBef>
              <a:buClr>
                <a:srgbClr val="808080"/>
              </a:buClr>
              <a:buSzPct val="80000"/>
              <a:buFontTx/>
              <a:buNone/>
            </a:pPr>
            <a:r>
              <a:rPr lang="en-US" altLang="en-US" sz="2000" dirty="0" smtClean="0">
                <a:solidFill>
                  <a:srgbClr val="E37222"/>
                </a:solidFill>
                <a:latin typeface="Arial" panose="020B0604020202020204" pitchFamily="34" charset="0"/>
              </a:rPr>
              <a:t>Clarivate Analytics Journal </a:t>
            </a:r>
            <a:r>
              <a:rPr lang="en-US" altLang="en-US" sz="2000" dirty="0">
                <a:solidFill>
                  <a:srgbClr val="E37222"/>
                </a:solidFill>
                <a:latin typeface="Arial" panose="020B0604020202020204" pitchFamily="34" charset="0"/>
              </a:rPr>
              <a:t>Citation Reports</a:t>
            </a:r>
            <a:r>
              <a:rPr lang="en-US" altLang="en-US" sz="2000" baseline="30000" dirty="0">
                <a:solidFill>
                  <a:srgbClr val="E37222"/>
                </a:solidFill>
                <a:latin typeface="Arial" panose="020B0604020202020204" pitchFamily="34" charset="0"/>
              </a:rPr>
              <a:t>®</a:t>
            </a:r>
            <a:r>
              <a:rPr lang="en-US" altLang="en-US" sz="2000" dirty="0">
                <a:solidFill>
                  <a:srgbClr val="E37222"/>
                </a:solidFill>
                <a:latin typeface="Arial" panose="020B0604020202020204" pitchFamily="34" charset="0"/>
              </a:rPr>
              <a:t> by Impact Factor</a:t>
            </a:r>
            <a:endParaRPr lang="en-US" altLang="en-US" sz="2000" dirty="0">
              <a:solidFill>
                <a:srgbClr val="E37222"/>
              </a:solidFill>
            </a:endParaRPr>
          </a:p>
          <a:p>
            <a:pPr eaLnBrk="1" hangingPunct="1">
              <a:spcBef>
                <a:spcPct val="0"/>
              </a:spcBef>
              <a:buClr>
                <a:srgbClr val="808080"/>
              </a:buClr>
              <a:buSzPct val="80000"/>
              <a:buFont typeface="Wingdings" panose="05000000000000000000" pitchFamily="2" charset="2"/>
              <a:buNone/>
            </a:pPr>
            <a:endParaRPr lang="en-US" altLang="en-US" sz="3200" dirty="0">
              <a:solidFill>
                <a:srgbClr val="0066A1"/>
              </a:solidFill>
            </a:endParaRPr>
          </a:p>
        </p:txBody>
      </p:sp>
      <p:pic>
        <p:nvPicPr>
          <p:cNvPr id="25610"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86388" y="1620838"/>
            <a:ext cx="1905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830888" y="2001838"/>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4"/>
          <p:cNvPicPr>
            <a:picLocks noChangeAspect="1"/>
          </p:cNvPicPr>
          <p:nvPr/>
        </p:nvPicPr>
        <p:blipFill>
          <a:blip r:embed="rId7" cstate="email">
            <a:extLst>
              <a:ext uri="{28A0092B-C50C-407E-A947-70E740481C1C}">
                <a14:useLocalDpi xmlns:a14="http://schemas.microsoft.com/office/drawing/2010/main"/>
              </a:ext>
            </a:extLst>
          </a:blip>
          <a:srcRect l="2589" t="5659" r="10052" b="8473"/>
          <a:stretch>
            <a:fillRect/>
          </a:stretch>
        </p:blipFill>
        <p:spPr bwMode="auto">
          <a:xfrm>
            <a:off x="6343650" y="2436813"/>
            <a:ext cx="19446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2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a:xfrm>
            <a:off x="4972929" y="3965281"/>
            <a:ext cx="3833446" cy="201348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42" name="Picture 14" descr="cover">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9906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sz="half" idx="1"/>
          </p:nvPr>
        </p:nvSpPr>
        <p:spPr>
          <a:xfrm>
            <a:off x="533400" y="1547446"/>
            <a:ext cx="5181600" cy="5310554"/>
          </a:xfrm>
        </p:spPr>
        <p:txBody>
          <a:bodyPr/>
          <a:lstStyle/>
          <a:p>
            <a:pPr eaLnBrk="1" hangingPunct="1">
              <a:spcBef>
                <a:spcPts val="600"/>
              </a:spcBef>
            </a:pPr>
            <a:r>
              <a:rPr lang="en-US" altLang="en-US" sz="1800" i="1" dirty="0" smtClean="0">
                <a:ea typeface="ＭＳ Ｐゴシック" pitchFamily="34" charset="-128"/>
              </a:rPr>
              <a:t>Aerospace and Electronic Systems</a:t>
            </a:r>
          </a:p>
          <a:p>
            <a:pPr eaLnBrk="1" hangingPunct="1">
              <a:spcBef>
                <a:spcPts val="600"/>
              </a:spcBef>
            </a:pPr>
            <a:r>
              <a:rPr lang="en-US" altLang="en-US" sz="1800" i="1" dirty="0" smtClean="0">
                <a:ea typeface="ＭＳ Ｐゴシック" pitchFamily="34" charset="-128"/>
              </a:rPr>
              <a:t>Antennas and Propagation</a:t>
            </a:r>
          </a:p>
          <a:p>
            <a:pPr eaLnBrk="1" hangingPunct="1">
              <a:spcBef>
                <a:spcPts val="600"/>
              </a:spcBef>
            </a:pPr>
            <a:r>
              <a:rPr lang="en-US" altLang="en-US" sz="1800" i="1" dirty="0" smtClean="0">
                <a:ea typeface="ＭＳ Ｐゴシック" pitchFamily="34" charset="-128"/>
              </a:rPr>
              <a:t>Communications</a:t>
            </a:r>
          </a:p>
          <a:p>
            <a:pPr eaLnBrk="1" hangingPunct="1">
              <a:spcBef>
                <a:spcPts val="600"/>
              </a:spcBef>
            </a:pPr>
            <a:r>
              <a:rPr lang="en-US" altLang="en-US" sz="1800" i="1" dirty="0" smtClean="0">
                <a:ea typeface="ＭＳ Ｐゴシック" pitchFamily="34" charset="-128"/>
              </a:rPr>
              <a:t>Computer Graphics and Applications</a:t>
            </a:r>
          </a:p>
          <a:p>
            <a:pPr eaLnBrk="1" hangingPunct="1">
              <a:spcBef>
                <a:spcPts val="600"/>
              </a:spcBef>
            </a:pPr>
            <a:r>
              <a:rPr lang="en-US" altLang="en-US" sz="1800" i="1" dirty="0" smtClean="0">
                <a:ea typeface="ＭＳ Ｐゴシック" pitchFamily="34" charset="-128"/>
              </a:rPr>
              <a:t>Consumer Electronics</a:t>
            </a:r>
          </a:p>
          <a:p>
            <a:pPr eaLnBrk="1" hangingPunct="1">
              <a:spcBef>
                <a:spcPts val="600"/>
              </a:spcBef>
            </a:pPr>
            <a:r>
              <a:rPr lang="en-US" altLang="en-US" sz="1800" i="1" dirty="0" smtClean="0">
                <a:ea typeface="ＭＳ Ｐゴシック" pitchFamily="34" charset="-128"/>
              </a:rPr>
              <a:t>Design and Test</a:t>
            </a:r>
          </a:p>
          <a:p>
            <a:pPr eaLnBrk="1" hangingPunct="1">
              <a:spcBef>
                <a:spcPts val="600"/>
              </a:spcBef>
            </a:pPr>
            <a:r>
              <a:rPr lang="en-US" altLang="en-US" sz="1800" i="1" dirty="0" smtClean="0">
                <a:ea typeface="ＭＳ Ｐゴシック" pitchFamily="34" charset="-128"/>
              </a:rPr>
              <a:t>Geoscience and Remote Sensing</a:t>
            </a:r>
          </a:p>
          <a:p>
            <a:pPr eaLnBrk="1" hangingPunct="1">
              <a:spcBef>
                <a:spcPts val="600"/>
              </a:spcBef>
            </a:pPr>
            <a:r>
              <a:rPr lang="en-US" altLang="en-US" sz="1800" i="1" dirty="0" smtClean="0">
                <a:ea typeface="ＭＳ Ｐゴシック" pitchFamily="34" charset="-128"/>
              </a:rPr>
              <a:t>IT Professional </a:t>
            </a:r>
          </a:p>
          <a:p>
            <a:pPr eaLnBrk="1" hangingPunct="1">
              <a:spcBef>
                <a:spcPts val="600"/>
              </a:spcBef>
            </a:pPr>
            <a:r>
              <a:rPr lang="en-US" altLang="en-US" sz="1800" i="1" dirty="0" err="1" smtClean="0">
                <a:ea typeface="ＭＳ Ｐゴシック" pitchFamily="34" charset="-128"/>
              </a:rPr>
              <a:t>MultiMedia</a:t>
            </a:r>
            <a:endParaRPr lang="en-US" altLang="en-US" sz="1800" i="1" dirty="0" smtClean="0">
              <a:ea typeface="ＭＳ Ｐゴシック" pitchFamily="34" charset="-128"/>
            </a:endParaRPr>
          </a:p>
          <a:p>
            <a:pPr eaLnBrk="1" hangingPunct="1">
              <a:spcBef>
                <a:spcPts val="600"/>
              </a:spcBef>
            </a:pPr>
            <a:r>
              <a:rPr lang="en-US" altLang="en-US" sz="1800" i="1" dirty="0" smtClean="0">
                <a:ea typeface="ＭＳ Ｐゴシック" pitchFamily="34" charset="-128"/>
              </a:rPr>
              <a:t>Nanotechnology</a:t>
            </a:r>
          </a:p>
          <a:p>
            <a:pPr eaLnBrk="1" hangingPunct="1">
              <a:spcBef>
                <a:spcPts val="600"/>
              </a:spcBef>
            </a:pPr>
            <a:r>
              <a:rPr lang="en-US" altLang="en-US" sz="1800" i="1" dirty="0" smtClean="0">
                <a:ea typeface="ＭＳ Ｐゴシック" pitchFamily="34" charset="-128"/>
              </a:rPr>
              <a:t>Robotics and Automation</a:t>
            </a:r>
          </a:p>
          <a:p>
            <a:pPr eaLnBrk="1" hangingPunct="1">
              <a:spcBef>
                <a:spcPts val="600"/>
              </a:spcBef>
            </a:pPr>
            <a:r>
              <a:rPr lang="en-US" altLang="en-US" sz="1800" i="1" dirty="0" smtClean="0">
                <a:ea typeface="ＭＳ Ｐゴシック" pitchFamily="34" charset="-128"/>
              </a:rPr>
              <a:t>Security &amp; Privacy</a:t>
            </a:r>
          </a:p>
          <a:p>
            <a:pPr eaLnBrk="1" hangingPunct="1">
              <a:spcBef>
                <a:spcPts val="600"/>
              </a:spcBef>
            </a:pPr>
            <a:r>
              <a:rPr lang="en-US" altLang="en-US" sz="1800" i="1" dirty="0" smtClean="0">
                <a:ea typeface="ＭＳ Ｐゴシック" pitchFamily="34" charset="-128"/>
              </a:rPr>
              <a:t>Signal Processing</a:t>
            </a:r>
          </a:p>
          <a:p>
            <a:pPr eaLnBrk="1" hangingPunct="1">
              <a:spcBef>
                <a:spcPts val="600"/>
              </a:spcBef>
            </a:pPr>
            <a:r>
              <a:rPr lang="en-US" altLang="en-US" sz="1800" i="1" dirty="0" smtClean="0">
                <a:ea typeface="ＭＳ Ｐゴシック" pitchFamily="34" charset="-128"/>
              </a:rPr>
              <a:t>Technology and Society</a:t>
            </a:r>
          </a:p>
          <a:p>
            <a:pPr eaLnBrk="1" hangingPunct="1">
              <a:spcBef>
                <a:spcPts val="600"/>
              </a:spcBef>
            </a:pPr>
            <a:r>
              <a:rPr lang="en-US" altLang="en-US" sz="1800" i="1" dirty="0" smtClean="0">
                <a:ea typeface="ＭＳ Ｐゴシック" pitchFamily="34" charset="-128"/>
              </a:rPr>
              <a:t>Vehicular Technology</a:t>
            </a:r>
          </a:p>
          <a:p>
            <a:pPr eaLnBrk="1" hangingPunct="1">
              <a:spcBef>
                <a:spcPts val="600"/>
              </a:spcBef>
            </a:pPr>
            <a:endParaRPr lang="en-US" altLang="en-US" sz="2400" i="1" dirty="0" smtClean="0">
              <a:ea typeface="ＭＳ Ｐゴシック" pitchFamily="34" charset="-128"/>
            </a:endParaRPr>
          </a:p>
        </p:txBody>
      </p:sp>
      <p:pic>
        <p:nvPicPr>
          <p:cNvPr id="10245" name="Picture 13" descr="cove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86600" y="13716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Current issue: Business Processes on the Web">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858000" y="17526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link to March/April table of contents">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53200" y="21336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379828" y="211015"/>
            <a:ext cx="8311735" cy="1000248"/>
          </a:xfrm>
        </p:spPr>
        <p:txBody>
          <a:bodyPr/>
          <a:lstStyle/>
          <a:p>
            <a:pPr eaLnBrk="1" hangingPunct="1">
              <a:defRPr/>
            </a:pPr>
            <a:r>
              <a:rPr lang="en-US" dirty="0" smtClean="0"/>
              <a:t>More than 40 Magazines</a:t>
            </a:r>
            <a:br>
              <a:rPr lang="en-US" dirty="0" smtClean="0"/>
            </a:br>
            <a:r>
              <a:rPr lang="en-US" sz="2000" b="0" kern="1200" dirty="0" smtClean="0">
                <a:solidFill>
                  <a:srgbClr val="E37222"/>
                </a:solidFill>
                <a:latin typeface="+mn-lt"/>
                <a:ea typeface="+mn-ea"/>
                <a:cs typeface="+mn-cs"/>
              </a:rPr>
              <a:t>Practice-oriented for immediate solutions</a:t>
            </a:r>
            <a:endParaRPr lang="en-US" b="0" dirty="0">
              <a:solidFill>
                <a:srgbClr val="E37222"/>
              </a:solidFill>
              <a:latin typeface="+mn-lt"/>
            </a:endParaRPr>
          </a:p>
        </p:txBody>
      </p:sp>
      <p:sp>
        <p:nvSpPr>
          <p:cNvPr id="9" name="Rectangle 3"/>
          <p:cNvSpPr>
            <a:spLocks noGrp="1" noChangeArrowheads="1"/>
          </p:cNvSpPr>
          <p:nvPr>
            <p:ph sz="half" idx="1"/>
          </p:nvPr>
        </p:nvSpPr>
        <p:spPr>
          <a:xfrm>
            <a:off x="4972928" y="3965281"/>
            <a:ext cx="3833447" cy="2013487"/>
          </a:xfrm>
        </p:spPr>
        <p:txBody>
          <a:bodyPr/>
          <a:lstStyle/>
          <a:p>
            <a:pPr marL="0" indent="0" algn="ctr" eaLnBrk="1" hangingPunct="1">
              <a:spcBef>
                <a:spcPts val="600"/>
              </a:spcBef>
              <a:buNone/>
            </a:pPr>
            <a:r>
              <a:rPr lang="en-US" altLang="en-US" sz="2000" i="1" dirty="0" smtClean="0">
                <a:solidFill>
                  <a:schemeClr val="bg1"/>
                </a:solidFill>
                <a:ea typeface="ＭＳ Ｐゴシック" pitchFamily="34" charset="-128"/>
              </a:rPr>
              <a:t>IEEE magazines include practice-oriented content, regular columns, and general news.  Magazines are a good resource for undergraduate students.</a:t>
            </a:r>
          </a:p>
        </p:txBody>
      </p:sp>
    </p:spTree>
    <p:extLst>
      <p:ext uri="{BB962C8B-B14F-4D97-AF65-F5344CB8AC3E}">
        <p14:creationId xmlns:p14="http://schemas.microsoft.com/office/powerpoint/2010/main" val="369926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a:xfrm>
            <a:off x="407964" y="211015"/>
            <a:ext cx="8736036" cy="1000248"/>
          </a:xfrm>
        </p:spPr>
        <p:txBody>
          <a:bodyPr/>
          <a:lstStyle/>
          <a:p>
            <a:pPr>
              <a:defRPr/>
            </a:pPr>
            <a:r>
              <a:rPr lang="en-US" dirty="0" smtClean="0"/>
              <a:t>More than 40 Magazines</a:t>
            </a:r>
            <a:br>
              <a:rPr lang="en-US" dirty="0" smtClean="0"/>
            </a:br>
            <a:r>
              <a:rPr lang="en-US" sz="2000" b="0" kern="1200" dirty="0" smtClean="0">
                <a:solidFill>
                  <a:srgbClr val="E37222"/>
                </a:solidFill>
                <a:latin typeface="+mn-lt"/>
                <a:ea typeface="+mn-ea"/>
                <a:cs typeface="+mn-cs"/>
              </a:rPr>
              <a:t>Including technology overviews</a:t>
            </a:r>
            <a:r>
              <a:rPr lang="en-US" sz="2000" b="0" dirty="0" smtClean="0">
                <a:solidFill>
                  <a:srgbClr val="E37222"/>
                </a:solidFill>
                <a:latin typeface="+mn-lt"/>
                <a:ea typeface="+mn-ea"/>
                <a:cs typeface="+mn-cs"/>
              </a:rPr>
              <a:t>, </a:t>
            </a:r>
            <a:r>
              <a:rPr lang="en-US" sz="2000" b="0" dirty="0">
                <a:solidFill>
                  <a:srgbClr val="E37222"/>
                </a:solidFill>
                <a:latin typeface="+mn-lt"/>
                <a:ea typeface="+mn-ea"/>
                <a:cs typeface="+mn-cs"/>
              </a:rPr>
              <a:t>tutorial-style </a:t>
            </a:r>
            <a:r>
              <a:rPr lang="en-US" sz="2000" b="0" dirty="0" smtClean="0">
                <a:solidFill>
                  <a:srgbClr val="E37222"/>
                </a:solidFill>
                <a:latin typeface="+mn-lt"/>
                <a:ea typeface="+mn-ea"/>
                <a:cs typeface="+mn-cs"/>
              </a:rPr>
              <a:t>articles and primers</a:t>
            </a:r>
            <a:endParaRPr lang="en-US" b="0" dirty="0">
              <a:solidFill>
                <a:srgbClr val="E37222"/>
              </a:solidFill>
              <a:latin typeface="+mn-lt"/>
            </a:endParaRPr>
          </a:p>
        </p:txBody>
      </p:sp>
      <p:sp>
        <p:nvSpPr>
          <p:cNvPr id="9" name="Rectangle 3"/>
          <p:cNvSpPr>
            <a:spLocks noGrp="1" noChangeArrowheads="1"/>
          </p:cNvSpPr>
          <p:nvPr>
            <p:ph sz="half" idx="1"/>
          </p:nvPr>
        </p:nvSpPr>
        <p:spPr>
          <a:xfrm>
            <a:off x="4972928" y="4079631"/>
            <a:ext cx="3833447" cy="1899137"/>
          </a:xfrm>
        </p:spPr>
        <p:txBody>
          <a:bodyPr/>
          <a:lstStyle/>
          <a:p>
            <a:pPr marL="0" indent="0" algn="ctr" eaLnBrk="1" hangingPunct="1">
              <a:spcBef>
                <a:spcPts val="600"/>
              </a:spcBef>
              <a:buNone/>
            </a:pPr>
            <a:r>
              <a:rPr lang="en-US" altLang="en-US" sz="2000" i="1" dirty="0" smtClean="0">
                <a:solidFill>
                  <a:schemeClr val="bg1"/>
                </a:solidFill>
                <a:ea typeface="ＭＳ Ｐゴシック" pitchFamily="34" charset="-128"/>
              </a:rPr>
              <a:t>IEEE Magazines include practice-oriented content, regular columns, and general news.  Magazines are a good resource for undergraduate students.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392" y="1368912"/>
            <a:ext cx="4179219" cy="538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5038" y="1368911"/>
            <a:ext cx="4132380" cy="54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2586" y="1368912"/>
            <a:ext cx="4281414" cy="54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79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500"/>
                                        <p:tgtEl>
                                          <p:spTgt spid="1028"/>
                                        </p:tgtEl>
                                      </p:cBhvr>
                                    </p:animEffect>
                                  </p:childTnLst>
                                </p:cTn>
                              </p:par>
                            </p:childTnLst>
                          </p:cTn>
                        </p:par>
                        <p:par>
                          <p:cTn id="12" fill="hold">
                            <p:stCondLst>
                              <p:cond delay="4500"/>
                            </p:stCondLst>
                            <p:childTnLst>
                              <p:par>
                                <p:cTn id="13" presetID="10" presetClass="entr" presetSubtype="0" fill="hold" nodeType="afterEffect">
                                  <p:stCondLst>
                                    <p:cond delay="150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IEEE</a:t>
            </a:r>
            <a:endParaRPr lang="en-US" dirty="0"/>
          </a:p>
        </p:txBody>
      </p:sp>
      <p:sp>
        <p:nvSpPr>
          <p:cNvPr id="3" name="Content Placeholder 2"/>
          <p:cNvSpPr>
            <a:spLocks noGrp="1"/>
          </p:cNvSpPr>
          <p:nvPr>
            <p:ph sz="quarter" idx="14"/>
          </p:nvPr>
        </p:nvSpPr>
        <p:spPr>
          <a:xfrm>
            <a:off x="365760" y="1591328"/>
            <a:ext cx="8326438" cy="4389120"/>
          </a:xfrm>
        </p:spPr>
        <p:txBody>
          <a:bodyPr/>
          <a:lstStyle/>
          <a:p>
            <a:r>
              <a:rPr lang="en-US" dirty="0" smtClean="0"/>
              <a:t>A not-for-profit association</a:t>
            </a:r>
          </a:p>
          <a:p>
            <a:pPr lvl="1"/>
            <a:r>
              <a:rPr lang="en-US" dirty="0" smtClean="0"/>
              <a:t>IEEE = Institute for Electrical &amp; Electronic Engineers</a:t>
            </a:r>
          </a:p>
          <a:p>
            <a:r>
              <a:rPr lang="en-US" dirty="0" smtClean="0"/>
              <a:t>World’s largest technical society with over 430,000 members in 160 countries</a:t>
            </a:r>
          </a:p>
          <a:p>
            <a:r>
              <a:rPr lang="en-US" dirty="0" smtClean="0"/>
              <a:t>Four core areas of focus</a:t>
            </a:r>
          </a:p>
          <a:p>
            <a:pPr lvl="1"/>
            <a:r>
              <a:rPr lang="en-US" dirty="0" smtClean="0"/>
              <a:t>Membership association</a:t>
            </a:r>
          </a:p>
          <a:p>
            <a:pPr lvl="1"/>
            <a:r>
              <a:rPr lang="en-US" dirty="0"/>
              <a:t>Publishing company</a:t>
            </a:r>
          </a:p>
          <a:p>
            <a:pPr lvl="1"/>
            <a:r>
              <a:rPr lang="en-US" b="1" dirty="0" smtClean="0"/>
              <a:t>Conference organizer</a:t>
            </a:r>
          </a:p>
          <a:p>
            <a:pPr lvl="1"/>
            <a:r>
              <a:rPr lang="en-US" dirty="0" smtClean="0"/>
              <a:t>Standards developer</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60BC5383-B22C-A746-A4AF-C32103C6BFA6}" type="slidenum">
              <a:rPr lang="en-US" smtClean="0"/>
              <a:pPr/>
              <a:t>8</a:t>
            </a:fld>
            <a:endParaRPr lang="en-US" dirty="0"/>
          </a:p>
        </p:txBody>
      </p:sp>
      <p:sp>
        <p:nvSpPr>
          <p:cNvPr id="5" name="Date Placeholder 4"/>
          <p:cNvSpPr>
            <a:spLocks noGrp="1"/>
          </p:cNvSpPr>
          <p:nvPr>
            <p:ph type="dt" sz="half" idx="16"/>
          </p:nvPr>
        </p:nvSpPr>
        <p:spPr/>
        <p:txBody>
          <a:bodyPr/>
          <a:lstStyle/>
          <a:p>
            <a:fld id="{EAE95F89-96EF-A548-84A3-934B2C601EDF}" type="datetime1">
              <a:rPr lang="en-US" smtClean="0"/>
              <a:t>2/6/2018</a:t>
            </a:fld>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942" y="3784033"/>
            <a:ext cx="3154381" cy="2103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360363" y="245269"/>
            <a:ext cx="70850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spcBef>
                <a:spcPts val="2000"/>
              </a:spcBef>
              <a:buBlip>
                <a:blip r:embed="rId4"/>
              </a:buBlip>
              <a:defRPr sz="2200">
                <a:solidFill>
                  <a:schemeClr val="bg2"/>
                </a:solidFill>
                <a:latin typeface="Verdana" panose="020B0604030504040204" pitchFamily="34" charset="0"/>
                <a:ea typeface="ＭＳ Ｐゴシック" panose="020B0600070205080204" pitchFamily="34" charset="-128"/>
              </a:defRPr>
            </a:lvl1pPr>
            <a:lvl2pPr marL="742950" indent="-285750">
              <a:spcBef>
                <a:spcPts val="600"/>
              </a:spcBef>
              <a:buSzPct val="100000"/>
              <a:buBlip>
                <a:blip r:embed="rId5"/>
              </a:buBlip>
              <a:defRPr sz="2000">
                <a:solidFill>
                  <a:schemeClr val="bg2"/>
                </a:solidFill>
                <a:latin typeface="Verdana" panose="020B0604030504040204" pitchFamily="34" charset="0"/>
                <a:ea typeface="ＭＳ Ｐゴシック" panose="020B0600070205080204" pitchFamily="34" charset="-128"/>
              </a:defRPr>
            </a:lvl2pPr>
            <a:lvl3pPr marL="1143000" indent="-228600">
              <a:spcBef>
                <a:spcPts val="600"/>
              </a:spcBef>
              <a:buSzPct val="100000"/>
              <a:buBlip>
                <a:blip r:embed="rId5"/>
              </a:buBlip>
              <a:defRPr>
                <a:solidFill>
                  <a:schemeClr val="bg2"/>
                </a:solidFill>
                <a:latin typeface="Verdana" panose="020B0604030504040204" pitchFamily="34" charset="0"/>
                <a:ea typeface="ＭＳ Ｐゴシック" panose="020B0600070205080204" pitchFamily="34" charset="-128"/>
              </a:defRPr>
            </a:lvl3pPr>
            <a:lvl4pPr marL="1600200" indent="-228600">
              <a:spcBef>
                <a:spcPts val="600"/>
              </a:spcBef>
              <a:buSzPct val="100000"/>
              <a:buBlip>
                <a:blip r:embed="rId5"/>
              </a:buBlip>
              <a:defRPr>
                <a:solidFill>
                  <a:schemeClr val="bg2"/>
                </a:solidFill>
                <a:latin typeface="Verdana" panose="020B0604030504040204" pitchFamily="34" charset="0"/>
                <a:ea typeface="ＭＳ Ｐゴシック" panose="020B0600070205080204" pitchFamily="34" charset="-128"/>
              </a:defRPr>
            </a:lvl4pPr>
            <a:lvl5pPr marL="2057400" indent="-228600">
              <a:spcBef>
                <a:spcPts val="600"/>
              </a:spcBef>
              <a:buSzPct val="100000"/>
              <a:buBlip>
                <a:blip r:embed="rId5"/>
              </a:buBlip>
              <a:defRPr>
                <a:solidFill>
                  <a:schemeClr val="bg2"/>
                </a:solidFill>
                <a:latin typeface="Verdana" panose="020B0604030504040204" pitchFamily="34" charset="0"/>
                <a:ea typeface="ＭＳ Ｐゴシック" panose="020B0600070205080204" pitchFamily="34" charset="-128"/>
              </a:defRPr>
            </a:lvl5pPr>
            <a:lvl6pPr marL="2514600" indent="-228600" eaLnBrk="0" fontAlgn="base" hangingPunct="0">
              <a:spcBef>
                <a:spcPts val="600"/>
              </a:spcBef>
              <a:spcAft>
                <a:spcPct val="0"/>
              </a:spcAft>
              <a:buSzPct val="100000"/>
              <a:buBlip>
                <a:blip r:embed="rId5"/>
              </a:buBlip>
              <a:defRPr>
                <a:solidFill>
                  <a:schemeClr val="bg2"/>
                </a:solidFill>
                <a:latin typeface="Verdana" panose="020B0604030504040204" pitchFamily="34" charset="0"/>
                <a:ea typeface="ＭＳ Ｐゴシック" panose="020B0600070205080204" pitchFamily="34" charset="-128"/>
              </a:defRPr>
            </a:lvl6pPr>
            <a:lvl7pPr marL="2971800" indent="-228600" eaLnBrk="0" fontAlgn="base" hangingPunct="0">
              <a:spcBef>
                <a:spcPts val="600"/>
              </a:spcBef>
              <a:spcAft>
                <a:spcPct val="0"/>
              </a:spcAft>
              <a:buSzPct val="100000"/>
              <a:buBlip>
                <a:blip r:embed="rId5"/>
              </a:buBlip>
              <a:defRPr>
                <a:solidFill>
                  <a:schemeClr val="bg2"/>
                </a:solidFill>
                <a:latin typeface="Verdana" panose="020B0604030504040204" pitchFamily="34" charset="0"/>
                <a:ea typeface="ＭＳ Ｐゴシック" panose="020B0600070205080204" pitchFamily="34" charset="-128"/>
              </a:defRPr>
            </a:lvl7pPr>
            <a:lvl8pPr marL="3429000" indent="-228600" eaLnBrk="0" fontAlgn="base" hangingPunct="0">
              <a:spcBef>
                <a:spcPts val="600"/>
              </a:spcBef>
              <a:spcAft>
                <a:spcPct val="0"/>
              </a:spcAft>
              <a:buSzPct val="100000"/>
              <a:buBlip>
                <a:blip r:embed="rId5"/>
              </a:buBlip>
              <a:defRPr>
                <a:solidFill>
                  <a:schemeClr val="bg2"/>
                </a:solidFill>
                <a:latin typeface="Verdana" panose="020B0604030504040204" pitchFamily="34" charset="0"/>
                <a:ea typeface="ＭＳ Ｐゴシック" panose="020B0600070205080204" pitchFamily="34" charset="-128"/>
              </a:defRPr>
            </a:lvl8pPr>
            <a:lvl9pPr marL="3886200" indent="-228600" eaLnBrk="0" fontAlgn="base" hangingPunct="0">
              <a:spcBef>
                <a:spcPts val="600"/>
              </a:spcBef>
              <a:spcAft>
                <a:spcPct val="0"/>
              </a:spcAft>
              <a:buSzPct val="100000"/>
              <a:buBlip>
                <a:blip r:embed="rId5"/>
              </a:buBlip>
              <a:defRPr>
                <a:solidFill>
                  <a:schemeClr val="bg2"/>
                </a:solidFill>
                <a:latin typeface="Verdana" panose="020B0604030504040204" pitchFamily="34" charset="0"/>
                <a:ea typeface="ＭＳ Ｐゴシック" panose="020B0600070205080204" pitchFamily="34" charset="-128"/>
              </a:defRPr>
            </a:lvl9pPr>
          </a:lstStyle>
          <a:p>
            <a:pPr defTabSz="914400" eaLnBrk="1" hangingPunct="1">
              <a:spcBef>
                <a:spcPct val="0"/>
              </a:spcBef>
              <a:buFontTx/>
              <a:buNone/>
            </a:pPr>
            <a:r>
              <a:rPr lang="en-US" altLang="en-US" sz="2800" b="1" dirty="0">
                <a:solidFill>
                  <a:schemeClr val="bg1"/>
                </a:solidFill>
              </a:rPr>
              <a:t>The IEEE conference collection continues to grow</a:t>
            </a:r>
          </a:p>
        </p:txBody>
      </p:sp>
      <p:sp>
        <p:nvSpPr>
          <p:cNvPr id="18" name="Snip Single Corner Rectangle 17"/>
          <p:cNvSpPr/>
          <p:nvPr/>
        </p:nvSpPr>
        <p:spPr>
          <a:xfrm>
            <a:off x="360363" y="1400175"/>
            <a:ext cx="6162675" cy="650875"/>
          </a:xfrm>
          <a:prstGeom prst="snip1Rect">
            <a:avLst>
              <a:gd name="adj" fmla="val 4016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a:solidFill>
                <a:srgbClr val="FFFFFF"/>
              </a:solidFill>
            </a:endParaRPr>
          </a:p>
        </p:txBody>
      </p:sp>
      <p:sp>
        <p:nvSpPr>
          <p:cNvPr id="61452" name="Rectangle 18"/>
          <p:cNvSpPr>
            <a:spLocks noChangeArrowheads="1"/>
          </p:cNvSpPr>
          <p:nvPr/>
        </p:nvSpPr>
        <p:spPr bwMode="auto">
          <a:xfrm>
            <a:off x="446088" y="1455738"/>
            <a:ext cx="5991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defTabSz="914400" eaLnBrk="1" fontAlgn="auto" hangingPunct="1">
              <a:spcBef>
                <a:spcPts val="0"/>
              </a:spcBef>
              <a:spcAft>
                <a:spcPts val="0"/>
              </a:spcAft>
              <a:defRPr/>
            </a:pPr>
            <a:r>
              <a:rPr lang="en-US" sz="1600" b="1" dirty="0">
                <a:solidFill>
                  <a:srgbClr val="FFFFFF"/>
                </a:solidFill>
                <a:latin typeface="Verdana" pitchFamily="34" charset="0"/>
                <a:ea typeface="+mn-ea"/>
              </a:rPr>
              <a:t>Over </a:t>
            </a:r>
            <a:r>
              <a:rPr lang="en-US" sz="1600" b="1" u="sng" dirty="0">
                <a:solidFill>
                  <a:srgbClr val="FFFFFF"/>
                </a:solidFill>
                <a:latin typeface="Verdana" pitchFamily="34" charset="0"/>
                <a:ea typeface="+mn-ea"/>
              </a:rPr>
              <a:t>1,700</a:t>
            </a:r>
            <a:r>
              <a:rPr lang="en-US" sz="1600" b="1" dirty="0">
                <a:solidFill>
                  <a:srgbClr val="FFFFFF"/>
                </a:solidFill>
                <a:latin typeface="Verdana" pitchFamily="34" charset="0"/>
                <a:ea typeface="+mn-ea"/>
              </a:rPr>
              <a:t> annual conferences in 2017</a:t>
            </a:r>
            <a:br>
              <a:rPr lang="en-US" sz="1600" b="1" dirty="0">
                <a:solidFill>
                  <a:srgbClr val="FFFFFF"/>
                </a:solidFill>
                <a:latin typeface="Verdana" pitchFamily="34" charset="0"/>
                <a:ea typeface="+mn-ea"/>
              </a:rPr>
            </a:br>
            <a:r>
              <a:rPr lang="en-US" sz="1600" b="1" dirty="0">
                <a:solidFill>
                  <a:srgbClr val="FFFFFF"/>
                </a:solidFill>
                <a:latin typeface="Verdana" pitchFamily="34" charset="0"/>
                <a:ea typeface="+mn-ea"/>
              </a:rPr>
              <a:t>Over 2.5 million total papers</a:t>
            </a:r>
            <a:endParaRPr lang="en-US" sz="1600" b="1" dirty="0">
              <a:solidFill>
                <a:srgbClr val="404040"/>
              </a:solidFill>
              <a:latin typeface="Verdana" pitchFamily="34" charset="0"/>
              <a:ea typeface="+mn-ea"/>
            </a:endParaRPr>
          </a:p>
        </p:txBody>
      </p:sp>
      <p:graphicFrame>
        <p:nvGraphicFramePr>
          <p:cNvPr id="65541" name="Chart 18"/>
          <p:cNvGraphicFramePr>
            <a:graphicFrameLocks/>
          </p:cNvGraphicFramePr>
          <p:nvPr/>
        </p:nvGraphicFramePr>
        <p:xfrm>
          <a:off x="127000" y="2170113"/>
          <a:ext cx="7826375" cy="4311650"/>
        </p:xfrm>
        <a:graphic>
          <a:graphicData uri="http://schemas.openxmlformats.org/presentationml/2006/ole">
            <mc:AlternateContent xmlns:mc="http://schemas.openxmlformats.org/markup-compatibility/2006">
              <mc:Choice xmlns:v="urn:schemas-microsoft-com:vml" Requires="v">
                <p:oleObj spid="_x0000_s2055" name="Chart" r:id="rId6" imgW="7834039" imgH="4322439" progId="Excel.Chart.8">
                  <p:embed/>
                </p:oleObj>
              </mc:Choice>
              <mc:Fallback>
                <p:oleObj name="Chart" r:id="rId6" imgW="7834039" imgH="4322439" progId="Excel.Chart.8">
                  <p:embed/>
                  <p:pic>
                    <p:nvPicPr>
                      <p:cNvPr id="65541" name="Chart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 y="2170113"/>
                        <a:ext cx="782637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Line 5"/>
          <p:cNvSpPr>
            <a:spLocks noChangeShapeType="1"/>
          </p:cNvSpPr>
          <p:nvPr/>
        </p:nvSpPr>
        <p:spPr bwMode="auto">
          <a:xfrm flipV="1">
            <a:off x="1374775" y="2492375"/>
            <a:ext cx="5964238" cy="2303463"/>
          </a:xfrm>
          <a:prstGeom prst="line">
            <a:avLst/>
          </a:prstGeom>
          <a:noFill/>
          <a:ln w="635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en-US" sz="1800">
              <a:solidFill>
                <a:srgbClr val="404040"/>
              </a:solidFill>
              <a:latin typeface="Trebuchet MS"/>
              <a:ea typeface="+mn-ea"/>
            </a:endParaRPr>
          </a:p>
        </p:txBody>
      </p:sp>
      <p:pic>
        <p:nvPicPr>
          <p:cNvPr id="11"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045817" y="199520"/>
            <a:ext cx="1902921" cy="1213860"/>
          </a:xfrm>
          <a:prstGeom prst="rect">
            <a:avLst/>
          </a:prstGeom>
          <a:noFill/>
          <a:ln w="19050">
            <a:solidFill>
              <a:schemeClr val="tx1"/>
            </a:solidFill>
          </a:ln>
          <a:effectLst>
            <a:outerShdw blurRad="50799" dist="381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38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eee_presentation_template_taglin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ieee_presentation_template_tagline.pot</Template>
  <TotalTime>5476</TotalTime>
  <Words>884</Words>
  <Application>Microsoft Office PowerPoint</Application>
  <PresentationFormat>On-screen Show (4:3)</PresentationFormat>
  <Paragraphs>190</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ＭＳ Ｐゴシック</vt:lpstr>
      <vt:lpstr>Arial</vt:lpstr>
      <vt:lpstr>Calibri</vt:lpstr>
      <vt:lpstr>Lucida Grande</vt:lpstr>
      <vt:lpstr>Trebuchet MS</vt:lpstr>
      <vt:lpstr>Verdana</vt:lpstr>
      <vt:lpstr>Wingdings</vt:lpstr>
      <vt:lpstr>ieee_presentation_template_tagline</vt:lpstr>
      <vt:lpstr>Chart</vt:lpstr>
      <vt:lpstr>Tips &amp; Tricks for Searching IEEE Xplore</vt:lpstr>
      <vt:lpstr>About The IEEE</vt:lpstr>
      <vt:lpstr>IEEE Societies 39 societies represent a wide range of technical interests </vt:lpstr>
      <vt:lpstr>About The IEEE</vt:lpstr>
      <vt:lpstr>PowerPoint Presentation</vt:lpstr>
      <vt:lpstr>More than 40 Magazines Practice-oriented for immediate solutions</vt:lpstr>
      <vt:lpstr>More than 40 Magazines Including technology overviews, tutorial-style articles and primers</vt:lpstr>
      <vt:lpstr>About The IEEE</vt:lpstr>
      <vt:lpstr>PowerPoint Presentation</vt:lpstr>
      <vt:lpstr>Why attend an IEEE conference? </vt:lpstr>
      <vt:lpstr>IEEE Conferences</vt:lpstr>
      <vt:lpstr>About The IEEE</vt:lpstr>
      <vt:lpstr>Standards knowledge</vt:lpstr>
      <vt:lpstr>IEEE Xplore Digital Library</vt:lpstr>
      <vt:lpstr>IEEE Xplore Digital Library</vt:lpstr>
      <vt:lpstr>IEEE Xplore Digital Library  ieeexplore.ieee.org</vt:lpstr>
      <vt:lpstr>Sites to Remember</vt:lpstr>
      <vt:lpstr>Questions?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Ahmad F. Taha</cp:lastModifiedBy>
  <cp:revision>488</cp:revision>
  <dcterms:created xsi:type="dcterms:W3CDTF">2012-11-14T18:53:32Z</dcterms:created>
  <dcterms:modified xsi:type="dcterms:W3CDTF">2018-02-06T18:55:12Z</dcterms:modified>
</cp:coreProperties>
</file>