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51"/>
  </p:notesMasterIdLst>
  <p:sldIdLst>
    <p:sldId id="256" r:id="rId2"/>
    <p:sldId id="257" r:id="rId3"/>
    <p:sldId id="262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18" r:id="rId16"/>
    <p:sldId id="319" r:id="rId17"/>
    <p:sldId id="320" r:id="rId18"/>
    <p:sldId id="321" r:id="rId19"/>
    <p:sldId id="308" r:id="rId20"/>
    <p:sldId id="258" r:id="rId21"/>
    <p:sldId id="304" r:id="rId22"/>
    <p:sldId id="305" r:id="rId23"/>
    <p:sldId id="294" r:id="rId24"/>
    <p:sldId id="279" r:id="rId25"/>
    <p:sldId id="298" r:id="rId26"/>
    <p:sldId id="280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59" r:id="rId35"/>
    <p:sldId id="293" r:id="rId36"/>
    <p:sldId id="306" r:id="rId37"/>
    <p:sldId id="307" r:id="rId38"/>
    <p:sldId id="295" r:id="rId39"/>
    <p:sldId id="296" r:id="rId40"/>
    <p:sldId id="299" r:id="rId41"/>
    <p:sldId id="309" r:id="rId42"/>
    <p:sldId id="300" r:id="rId43"/>
    <p:sldId id="301" r:id="rId44"/>
    <p:sldId id="303" r:id="rId45"/>
    <p:sldId id="289" r:id="rId46"/>
    <p:sldId id="277" r:id="rId47"/>
    <p:sldId id="278" r:id="rId48"/>
    <p:sldId id="291" r:id="rId49"/>
    <p:sldId id="292" r:id="rId5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  <a:sym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  <a:sym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  <a:sym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  <a:sym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  <a:sym typeface="Arial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  <a:sym typeface="Arial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  <a:sym typeface="Arial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  <a:sym typeface="Arial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  <a:sym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2ACA8500-74AE-4CF7-9CB0-95F144C6BD58}">
  <a:tblStyle styleId="{2ACA8500-74AE-4CF7-9CB0-95F144C6BD58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441" autoAdjust="0"/>
  </p:normalViewPr>
  <p:slideViewPr>
    <p:cSldViewPr>
      <p:cViewPr varScale="1">
        <p:scale>
          <a:sx n="71" d="100"/>
          <a:sy n="71" d="100"/>
        </p:scale>
        <p:origin x="-133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hape 2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hape 41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55299" name="Shape 4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hape 202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64515" name="Shape 20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hape 214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65539" name="Shape 21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hape 221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66563" name="Shape 22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22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67587" name="Shape 22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hape 233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68611" name="Shape 23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hape 23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69635" name="Shape 239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hape 244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70659" name="Shape 245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hape 5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71683" name="Shape 6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hape 59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72707" name="Shape 60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hape 53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73731" name="Shape 5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47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56323" name="Shape 4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hape 53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74755" name="Shape 5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hape 53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76803" name="Shape 5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hape 53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77827" name="Shape 5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hape 53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78851" name="Shape 5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hape 53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80899" name="Shape 5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hape 250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81923" name="Shape 25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hape 178"/>
          <p:cNvSpPr txBox="1">
            <a:spLocks noGrp="1"/>
          </p:cNvSpPr>
          <p:nvPr>
            <p:ph type="body" idx="1"/>
          </p:nvPr>
        </p:nvSpPr>
        <p:spPr bwMode="auto">
          <a:xfrm>
            <a:off x="685800" y="4724400"/>
            <a:ext cx="5486400" cy="4475163"/>
          </a:xfrm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  <p:sp>
        <p:nvSpPr>
          <p:cNvPr id="82947" name="Shape 179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noFill/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hape 184"/>
          <p:cNvSpPr txBox="1">
            <a:spLocks noGrp="1"/>
          </p:cNvSpPr>
          <p:nvPr>
            <p:ph type="body" idx="1"/>
          </p:nvPr>
        </p:nvSpPr>
        <p:spPr bwMode="auto">
          <a:xfrm>
            <a:off x="685800" y="4724400"/>
            <a:ext cx="5486400" cy="4475163"/>
          </a:xfrm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  <p:sp>
        <p:nvSpPr>
          <p:cNvPr id="83971" name="Shape 185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noFill/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hape 263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84995" name="Shape 26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hape 271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86019" name="Shape 27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hape 77"/>
          <p:cNvSpPr txBox="1">
            <a:spLocks noGrp="1"/>
          </p:cNvSpPr>
          <p:nvPr>
            <p:ph type="body" idx="1"/>
          </p:nvPr>
        </p:nvSpPr>
        <p:spPr bwMode="auto">
          <a:xfrm>
            <a:off x="685800" y="4724400"/>
            <a:ext cx="5486400" cy="4475163"/>
          </a:xfrm>
          <a:noFill/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  <p:sp>
        <p:nvSpPr>
          <p:cNvPr id="57347" name="Shape 7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noFill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 lim="800000"/>
          </a:ln>
        </p:spPr>
      </p:sp>
      <p:sp>
        <p:nvSpPr>
          <p:cNvPr id="58371" name="Заметки 2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4408" tIns="42204" rIns="84408" bIns="42204"/>
          <a:lstStyle/>
          <a:p>
            <a:fld id="{DA2DEC05-4B28-4169-8166-1EB11BE672F7}" type="slidenum">
              <a:rPr lang="ru-RU">
                <a:cs typeface="Arial" pitchFamily="34" charset="0"/>
              </a:rPr>
              <a:pPr/>
              <a:t>19</a:t>
            </a:fld>
            <a:endParaRPr lang="ru-RU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hape 53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59395" name="Shape 5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hape 190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60419" name="Shape 19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hape 190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61443" name="Shape 19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190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62467" name="Shape 191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hape 196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63491" name="Shape 19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"/>
          <p:cNvSpPr>
            <a:spLocks noChangeArrowheads="1"/>
          </p:cNvSpPr>
          <p:nvPr/>
        </p:nvSpPr>
        <p:spPr bwMode="auto">
          <a:xfrm>
            <a:off x="371475" y="311150"/>
            <a:ext cx="8401050" cy="4440238"/>
          </a:xfrm>
          <a:prstGeom prst="roundRect">
            <a:avLst>
              <a:gd name="adj" fmla="val 365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1425" tIns="45700" rIns="91425" bIns="4570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Shape 9"/>
          <p:cNvSpPr>
            <a:spLocks noChangeArrowheads="1"/>
          </p:cNvSpPr>
          <p:nvPr/>
        </p:nvSpPr>
        <p:spPr bwMode="auto">
          <a:xfrm>
            <a:off x="371475" y="4903788"/>
            <a:ext cx="8401050" cy="1206500"/>
          </a:xfrm>
          <a:prstGeom prst="roundRect">
            <a:avLst>
              <a:gd name="adj" fmla="val 15241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1425" tIns="45700" rIns="91425" bIns="45700" anchor="ctr"/>
          <a:lstStyle/>
          <a:p>
            <a:pPr>
              <a:defRPr/>
            </a:pPr>
            <a:endParaRPr lang="de-DE"/>
          </a:p>
        </p:txBody>
      </p: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630810"/>
            <a:ext cx="7772400" cy="37893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457200"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685800" y="5195894"/>
            <a:ext cx="7772400" cy="614099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190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190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3"/>
          <p:cNvSpPr>
            <a:spLocks noChangeArrowheads="1"/>
          </p:cNvSpPr>
          <p:nvPr/>
        </p:nvSpPr>
        <p:spPr bwMode="auto">
          <a:xfrm>
            <a:off x="371475" y="1550988"/>
            <a:ext cx="8401050" cy="5170487"/>
          </a:xfrm>
          <a:prstGeom prst="roundRect">
            <a:avLst>
              <a:gd name="adj" fmla="val 2972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1425" tIns="45700" rIns="91425" bIns="4570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Shape 14"/>
          <p:cNvSpPr/>
          <p:nvPr/>
        </p:nvSpPr>
        <p:spPr>
          <a:xfrm rot="10800000" flipH="1">
            <a:off x="371475" y="0"/>
            <a:ext cx="8401050" cy="1400175"/>
          </a:xfrm>
          <a:prstGeom prst="round2SameRect">
            <a:avLst>
              <a:gd name="adj1" fmla="val 10590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18603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>
                <a:solidFill>
                  <a:schemeClr val="dk2"/>
                </a:solidFill>
              </a:defRPr>
            </a:lvl1pPr>
            <a:lvl2pPr rtl="0">
              <a:defRPr>
                <a:solidFill>
                  <a:schemeClr val="dk2"/>
                </a:solidFill>
              </a:defRPr>
            </a:lvl2pPr>
            <a:lvl3pPr rtl="0">
              <a:defRPr>
                <a:solidFill>
                  <a:schemeClr val="dk2"/>
                </a:solidFill>
              </a:defRPr>
            </a:lvl3pPr>
            <a:lvl4pPr rtl="0">
              <a:defRPr>
                <a:solidFill>
                  <a:schemeClr val="dk2"/>
                </a:solidFill>
              </a:defRPr>
            </a:lvl4pPr>
            <a:lvl5pPr rtl="0">
              <a:defRPr>
                <a:solidFill>
                  <a:schemeClr val="dk2"/>
                </a:solidFill>
              </a:defRPr>
            </a:lvl5pPr>
            <a:lvl6pPr rtl="0">
              <a:defRPr>
                <a:solidFill>
                  <a:schemeClr val="dk2"/>
                </a:solidFill>
              </a:defRPr>
            </a:lvl6pPr>
            <a:lvl7pPr rtl="0">
              <a:defRPr>
                <a:solidFill>
                  <a:schemeClr val="dk2"/>
                </a:solidFill>
              </a:defRPr>
            </a:lvl7pPr>
            <a:lvl8pPr rtl="0">
              <a:defRPr>
                <a:solidFill>
                  <a:schemeClr val="dk2"/>
                </a:solidFill>
              </a:defRPr>
            </a:lvl8pPr>
            <a:lvl9pPr rtl="0"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8"/>
          <p:cNvSpPr>
            <a:spLocks noChangeArrowheads="1"/>
          </p:cNvSpPr>
          <p:nvPr/>
        </p:nvSpPr>
        <p:spPr bwMode="auto">
          <a:xfrm>
            <a:off x="371475" y="1550988"/>
            <a:ext cx="4114800" cy="5170487"/>
          </a:xfrm>
          <a:prstGeom prst="roundRect">
            <a:avLst>
              <a:gd name="adj" fmla="val 3782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1425" tIns="45700" rIns="91425" bIns="45700" anchor="ctr"/>
          <a:lstStyle/>
          <a:p>
            <a:pPr>
              <a:defRPr/>
            </a:pPr>
            <a:endParaRPr lang="de-DE"/>
          </a:p>
        </p:txBody>
      </p:sp>
      <p:sp>
        <p:nvSpPr>
          <p:cNvPr id="6" name="Shape 19"/>
          <p:cNvSpPr/>
          <p:nvPr/>
        </p:nvSpPr>
        <p:spPr>
          <a:xfrm rot="10800000" flipH="1">
            <a:off x="371475" y="0"/>
            <a:ext cx="8401050" cy="1400175"/>
          </a:xfrm>
          <a:prstGeom prst="round2SameRect">
            <a:avLst>
              <a:gd name="adj1" fmla="val 10590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2"/>
          <p:cNvSpPr>
            <a:spLocks noChangeArrowheads="1"/>
          </p:cNvSpPr>
          <p:nvPr/>
        </p:nvSpPr>
        <p:spPr bwMode="auto">
          <a:xfrm>
            <a:off x="4657725" y="1550988"/>
            <a:ext cx="4114800" cy="5170487"/>
          </a:xfrm>
          <a:prstGeom prst="roundRect">
            <a:avLst>
              <a:gd name="adj" fmla="val 3782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1425" tIns="45700" rIns="91425" bIns="45700" anchor="ctr"/>
          <a:lstStyle/>
          <a:p>
            <a:pPr>
              <a:defRPr/>
            </a:pPr>
            <a:endParaRPr lang="de-DE"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18603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>
                <a:solidFill>
                  <a:schemeClr val="dk2"/>
                </a:solidFill>
              </a:defRPr>
            </a:lvl1pPr>
            <a:lvl2pPr rtl="0">
              <a:defRPr>
                <a:solidFill>
                  <a:schemeClr val="dk2"/>
                </a:solidFill>
              </a:defRPr>
            </a:lvl2pPr>
            <a:lvl3pPr rtl="0">
              <a:defRPr>
                <a:solidFill>
                  <a:schemeClr val="dk2"/>
                </a:solidFill>
              </a:defRPr>
            </a:lvl3pPr>
            <a:lvl4pPr rtl="0">
              <a:defRPr>
                <a:solidFill>
                  <a:schemeClr val="dk2"/>
                </a:solidFill>
              </a:defRPr>
            </a:lvl4pPr>
            <a:lvl5pPr rtl="0">
              <a:defRPr>
                <a:solidFill>
                  <a:schemeClr val="dk2"/>
                </a:solidFill>
              </a:defRPr>
            </a:lvl5pPr>
            <a:lvl6pPr rtl="0">
              <a:defRPr>
                <a:solidFill>
                  <a:schemeClr val="dk2"/>
                </a:solidFill>
              </a:defRPr>
            </a:lvl6pPr>
            <a:lvl7pPr rtl="0">
              <a:defRPr>
                <a:solidFill>
                  <a:schemeClr val="dk2"/>
                </a:solidFill>
              </a:defRPr>
            </a:lvl7pPr>
            <a:lvl8pPr rtl="0">
              <a:defRPr>
                <a:solidFill>
                  <a:schemeClr val="dk2"/>
                </a:solidFill>
              </a:defRPr>
            </a:lvl8pPr>
            <a:lvl9pPr rtl="0"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25500" cy="4967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761353" y="1600200"/>
            <a:ext cx="3925500" cy="49677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5"/>
          <p:cNvSpPr>
            <a:spLocks noChangeArrowheads="1"/>
          </p:cNvSpPr>
          <p:nvPr/>
        </p:nvSpPr>
        <p:spPr bwMode="auto">
          <a:xfrm>
            <a:off x="371475" y="1550988"/>
            <a:ext cx="8401050" cy="5170487"/>
          </a:xfrm>
          <a:prstGeom prst="roundRect">
            <a:avLst>
              <a:gd name="adj" fmla="val 2972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1425" tIns="45700" rIns="91425" bIns="45700" anchor="ctr"/>
          <a:lstStyle/>
          <a:p>
            <a:pPr>
              <a:defRPr/>
            </a:pPr>
            <a:endParaRPr lang="de-DE"/>
          </a:p>
        </p:txBody>
      </p:sp>
      <p:sp>
        <p:nvSpPr>
          <p:cNvPr id="4" name="Shape 26"/>
          <p:cNvSpPr/>
          <p:nvPr/>
        </p:nvSpPr>
        <p:spPr>
          <a:xfrm rot="10800000" flipH="1">
            <a:off x="371475" y="0"/>
            <a:ext cx="8401050" cy="1400175"/>
          </a:xfrm>
          <a:prstGeom prst="round2SameRect">
            <a:avLst>
              <a:gd name="adj1" fmla="val 10590"/>
              <a:gd name="adj2" fmla="val 0"/>
            </a:avLst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18603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defRPr>
                <a:solidFill>
                  <a:schemeClr val="dk2"/>
                </a:solidFill>
              </a:defRPr>
            </a:lvl1pPr>
            <a:lvl2pPr rtl="0">
              <a:defRPr>
                <a:solidFill>
                  <a:schemeClr val="dk2"/>
                </a:solidFill>
              </a:defRPr>
            </a:lvl2pPr>
            <a:lvl3pPr rtl="0">
              <a:defRPr>
                <a:solidFill>
                  <a:schemeClr val="dk2"/>
                </a:solidFill>
              </a:defRPr>
            </a:lvl3pPr>
            <a:lvl4pPr rtl="0">
              <a:defRPr>
                <a:solidFill>
                  <a:schemeClr val="dk2"/>
                </a:solidFill>
              </a:defRPr>
            </a:lvl4pPr>
            <a:lvl5pPr rtl="0">
              <a:defRPr>
                <a:solidFill>
                  <a:schemeClr val="dk2"/>
                </a:solidFill>
              </a:defRPr>
            </a:lvl5pPr>
            <a:lvl6pPr rtl="0">
              <a:defRPr>
                <a:solidFill>
                  <a:schemeClr val="dk2"/>
                </a:solidFill>
              </a:defRPr>
            </a:lvl6pPr>
            <a:lvl7pPr rtl="0">
              <a:defRPr>
                <a:solidFill>
                  <a:schemeClr val="dk2"/>
                </a:solidFill>
              </a:defRPr>
            </a:lvl7pPr>
            <a:lvl8pPr rtl="0">
              <a:defRPr>
                <a:solidFill>
                  <a:schemeClr val="dk2"/>
                </a:solidFill>
              </a:defRPr>
            </a:lvl8pPr>
            <a:lvl9pPr rtl="0"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0"/>
          <p:cNvSpPr>
            <a:spLocks noChangeArrowheads="1"/>
          </p:cNvSpPr>
          <p:nvPr/>
        </p:nvSpPr>
        <p:spPr bwMode="auto">
          <a:xfrm>
            <a:off x="371475" y="311150"/>
            <a:ext cx="8401050" cy="5157788"/>
          </a:xfrm>
          <a:prstGeom prst="roundRect">
            <a:avLst>
              <a:gd name="adj" fmla="val 2778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1425" tIns="45700" rIns="91425" bIns="45700" anchor="ctr"/>
          <a:lstStyle/>
          <a:p>
            <a:pPr>
              <a:defRPr/>
            </a:pPr>
            <a:endParaRPr lang="de-DE"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72035" y="5702203"/>
            <a:ext cx="8399999" cy="8655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2400" b="1">
                <a:solidFill>
                  <a:schemeClr val="lt1"/>
                </a:solidFill>
              </a:defRPr>
            </a:lvl1pPr>
            <a:lvl2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2400" b="1">
                <a:solidFill>
                  <a:schemeClr val="lt1"/>
                </a:solidFill>
              </a:defRPr>
            </a:lvl2pPr>
            <a:lvl3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2400" b="1">
                <a:solidFill>
                  <a:schemeClr val="lt1"/>
                </a:solidFill>
              </a:defRPr>
            </a:lvl3pPr>
            <a:lvl4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2400" b="1">
                <a:solidFill>
                  <a:schemeClr val="lt1"/>
                </a:solidFill>
              </a:defRPr>
            </a:lvl4pPr>
            <a:lvl5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2400" b="1">
                <a:solidFill>
                  <a:schemeClr val="lt1"/>
                </a:solidFill>
              </a:defRPr>
            </a:lvl5pPr>
            <a:lvl6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2400" b="1">
                <a:solidFill>
                  <a:schemeClr val="lt1"/>
                </a:solidFill>
              </a:defRPr>
            </a:lvl6pPr>
            <a:lvl7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66666"/>
              <a:buFont typeface="Arial"/>
              <a:buChar char="•"/>
              <a:defRPr sz="2400" b="1">
                <a:solidFill>
                  <a:schemeClr val="lt1"/>
                </a:solidFill>
              </a:defRPr>
            </a:lvl7pPr>
            <a:lvl8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2400" b="1">
                <a:solidFill>
                  <a:schemeClr val="lt1"/>
                </a:solidFill>
              </a:defRPr>
            </a:lvl8pPr>
            <a:lvl9pPr marL="34290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2"/>
          <p:cNvSpPr>
            <a:spLocks noChangeArrowheads="1"/>
          </p:cNvSpPr>
          <p:nvPr/>
        </p:nvSpPr>
        <p:spPr bwMode="auto">
          <a:xfrm>
            <a:off x="371475" y="314325"/>
            <a:ext cx="8401050" cy="6229350"/>
          </a:xfrm>
          <a:prstGeom prst="roundRect">
            <a:avLst>
              <a:gd name="adj" fmla="val 2255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1425" tIns="45700" rIns="91425" bIns="45700" anchor="ctr"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914400" y="512762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algn="l" rtl="0">
              <a:spcBef>
                <a:spcPts val="0"/>
              </a:spcBef>
              <a:buClr>
                <a:schemeClr val="dk1"/>
              </a:buClr>
              <a:buFont typeface="Consolas"/>
              <a:buNone/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411480" indent="-179070" algn="l" rtl="0">
              <a:spcBef>
                <a:spcPts val="700"/>
              </a:spcBef>
              <a:buClr>
                <a:srgbClr val="7F7F7F"/>
              </a:buClr>
              <a:buFont typeface="Cantarell"/>
              <a:buChar char="▪"/>
              <a:defRPr/>
            </a:lvl1pPr>
            <a:lvl2pPr marL="740664" indent="-159004" algn="l" rtl="0">
              <a:spcBef>
                <a:spcPts val="480"/>
              </a:spcBef>
              <a:buClr>
                <a:schemeClr val="accent2"/>
              </a:buClr>
              <a:buFont typeface="Cantarell"/>
              <a:buChar char="▫"/>
              <a:defRPr/>
            </a:lvl2pPr>
            <a:lvl3pPr marL="996696" indent="-107696" algn="l" rtl="0">
              <a:spcBef>
                <a:spcPts val="400"/>
              </a:spcBef>
              <a:buClr>
                <a:schemeClr val="accent2"/>
              </a:buClr>
              <a:buFont typeface="Cantarell"/>
              <a:buChar char="◾"/>
              <a:defRPr/>
            </a:lvl3pPr>
            <a:lvl4pPr marL="1261872" indent="-106172" algn="l" rtl="0">
              <a:spcBef>
                <a:spcPts val="400"/>
              </a:spcBef>
              <a:buClr>
                <a:schemeClr val="accent3"/>
              </a:buClr>
              <a:buFont typeface="Cantarell"/>
              <a:buChar char=""/>
              <a:defRPr/>
            </a:lvl4pPr>
            <a:lvl5pPr marL="1481328" indent="-97027" algn="l" rtl="0">
              <a:spcBef>
                <a:spcPts val="360"/>
              </a:spcBef>
              <a:buClr>
                <a:schemeClr val="accent3"/>
              </a:buClr>
              <a:buFont typeface="Cantarell"/>
              <a:buChar char="⚫"/>
              <a:defRPr/>
            </a:lvl5pPr>
            <a:lvl6pPr marL="1709928" indent="-97027" algn="l" rtl="0">
              <a:spcBef>
                <a:spcPts val="360"/>
              </a:spcBef>
              <a:buClr>
                <a:schemeClr val="accent3"/>
              </a:buClr>
              <a:buFont typeface="Cantarell"/>
              <a:buChar char="⚫"/>
              <a:defRPr/>
            </a:lvl6pPr>
            <a:lvl7pPr marL="1901951" indent="-85851" algn="l" rtl="0">
              <a:spcBef>
                <a:spcPts val="320"/>
              </a:spcBef>
              <a:buClr>
                <a:schemeClr val="accent4"/>
              </a:buClr>
              <a:buFont typeface="Cantarell"/>
              <a:buChar char="⚫"/>
              <a:defRPr/>
            </a:lvl7pPr>
            <a:lvl8pPr marL="2093976" indent="-87376" algn="l" rtl="0">
              <a:spcBef>
                <a:spcPts val="320"/>
              </a:spcBef>
              <a:buClr>
                <a:schemeClr val="accent4"/>
              </a:buClr>
              <a:buFont typeface="Cantarell"/>
              <a:buChar char="⚫"/>
              <a:defRPr/>
            </a:lvl8pPr>
            <a:lvl9pPr marL="2286000" indent="-88900" algn="l" rtl="0">
              <a:spcBef>
                <a:spcPts val="320"/>
              </a:spcBef>
              <a:buClr>
                <a:schemeClr val="accent4"/>
              </a:buClr>
              <a:buFont typeface="Cantarell"/>
              <a:buChar char="⚫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7E891-7D3B-427F-9CE2-11E6507CDACD}" type="datetimeFigureOut">
              <a:rPr lang="ru-RU"/>
              <a:pPr>
                <a:defRPr/>
              </a:pPr>
              <a:t>29.01.2018</a:t>
            </a:fld>
            <a:endParaRPr lang="ru-RU"/>
          </a:p>
        </p:txBody>
      </p:sp>
      <p:sp>
        <p:nvSpPr>
          <p:cNvPr id="8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321F4-E7C8-4F03-9F89-C46AD078755D}" type="slidenum">
              <a:rPr lang="ru-RU"/>
              <a:pPr>
                <a:defRPr/>
              </a:pPr>
              <a:t>‹Nr.›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5"/>
          <p:cNvSpPr txBox="1">
            <a:spLocks noGrp="1"/>
          </p:cNvSpPr>
          <p:nvPr>
            <p:ph type="title"/>
          </p:nvPr>
        </p:nvSpPr>
        <p:spPr bwMode="auto">
          <a:xfrm>
            <a:off x="457200" y="1857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de-DE" smtClean="0">
              <a:sym typeface="Arial" pitchFamily="34" charset="0"/>
            </a:endParaRPr>
          </a:p>
        </p:txBody>
      </p:sp>
      <p:sp>
        <p:nvSpPr>
          <p:cNvPr id="3075" name="Shape 6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mtClean="0">
              <a:sym typeface="Arial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24" r:id="rId7"/>
    <p:sldLayoutId id="2147483831" r:id="rId8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ＭＳ Ｐゴシック" charset="0"/>
          <a:cs typeface="Arial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ＭＳ Ｐゴシック" charset="0"/>
          <a:cs typeface="Arial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ＭＳ Ｐゴシック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ＭＳ Ｐゴシック" charset="0"/>
          <a:cs typeface="Arial"/>
          <a:sym typeface="Arial" pitchFamily="34" charset="0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go-gulf.com/blog/online-time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Microsoft_Office_Word-Dokument1.doc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Microsoft_Office_Word-Dokument2.docx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37"/>
          <p:cNvSpPr txBox="1">
            <a:spLocks noGrp="1"/>
          </p:cNvSpPr>
          <p:nvPr>
            <p:ph type="ctrTitle"/>
          </p:nvPr>
        </p:nvSpPr>
        <p:spPr>
          <a:xfrm>
            <a:off x="250825" y="404813"/>
            <a:ext cx="8569325" cy="1728787"/>
          </a:xfrm>
        </p:spPr>
        <p:txBody>
          <a:bodyPr/>
          <a:lstStyle/>
          <a:p>
            <a:pPr algn="ctr">
              <a:spcBef>
                <a:spcPct val="0"/>
              </a:spcBef>
              <a:buClr>
                <a:srgbClr val="800000"/>
              </a:buClr>
              <a:buSzTx/>
              <a:buFontTx/>
              <a:buNone/>
            </a:pPr>
            <a:r>
              <a:rPr lang="de-DE" sz="36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Cybersecurity</a:t>
            </a:r>
            <a:r>
              <a:rPr lang="de-DE" sz="36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 </a:t>
            </a:r>
            <a:r>
              <a:rPr lang="de-DE" sz="36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and</a:t>
            </a:r>
            <a:r>
              <a:rPr lang="de-DE" sz="36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 </a:t>
            </a:r>
            <a:r>
              <a:rPr lang="de-DE" sz="36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Forensic</a:t>
            </a:r>
            <a:r>
              <a:rPr lang="de-DE" sz="36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 </a:t>
            </a:r>
            <a:r>
              <a:rPr lang="de-DE" sz="36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Challenges</a:t>
            </a:r>
            <a:r>
              <a:rPr lang="de-DE" sz="36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 – A </a:t>
            </a:r>
            <a:r>
              <a:rPr lang="de-DE" sz="36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Bibliographic</a:t>
            </a:r>
            <a:r>
              <a:rPr lang="de-DE" sz="36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 Review</a:t>
            </a:r>
          </a:p>
        </p:txBody>
      </p:sp>
      <p:sp>
        <p:nvSpPr>
          <p:cNvPr id="11267" name="Shape 38"/>
          <p:cNvSpPr txBox="1">
            <a:spLocks noGrp="1"/>
          </p:cNvSpPr>
          <p:nvPr>
            <p:ph type="subTitle" idx="1"/>
          </p:nvPr>
        </p:nvSpPr>
        <p:spPr>
          <a:xfrm>
            <a:off x="685800" y="5195888"/>
            <a:ext cx="7989888" cy="614362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buClr>
                <a:srgbClr val="333333"/>
              </a:buClr>
              <a:buSzTx/>
              <a:buFontTx/>
              <a:buNone/>
            </a:pPr>
            <a:r>
              <a:rPr lang="de-DE" sz="2400" b="1" dirty="0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EI 2018, San Francisco (CA)</a:t>
            </a:r>
          </a:p>
        </p:txBody>
      </p:sp>
      <p:sp>
        <p:nvSpPr>
          <p:cNvPr id="11268" name="Shape 39"/>
          <p:cNvSpPr txBox="1">
            <a:spLocks noChangeArrowheads="1"/>
          </p:cNvSpPr>
          <p:nvPr/>
        </p:nvSpPr>
        <p:spPr bwMode="auto">
          <a:xfrm>
            <a:off x="539750" y="2060575"/>
            <a:ext cx="8135938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/>
          <a:lstStyle/>
          <a:p>
            <a:pPr algn="ctr">
              <a:lnSpc>
                <a:spcPct val="115000"/>
              </a:lnSpc>
            </a:pPr>
            <a:r>
              <a:rPr lang="de-DE" sz="2800" i="1" dirty="0" smtClean="0"/>
              <a:t>Reiner </a:t>
            </a:r>
            <a:r>
              <a:rPr lang="de-DE" sz="2800" i="1" dirty="0" err="1"/>
              <a:t>Creutzburg</a:t>
            </a:r>
            <a:endParaRPr lang="de-DE" sz="2800" i="1" dirty="0"/>
          </a:p>
          <a:p>
            <a:endParaRPr lang="de-DE" dirty="0"/>
          </a:p>
          <a:p>
            <a:pPr algn="ctr">
              <a:lnSpc>
                <a:spcPct val="115000"/>
              </a:lnSpc>
            </a:pPr>
            <a:r>
              <a:rPr lang="de-DE" sz="2000" dirty="0" smtClean="0"/>
              <a:t>Technische Hochschule Brandenburg</a:t>
            </a:r>
            <a:endParaRPr lang="de-DE" sz="2000" dirty="0"/>
          </a:p>
          <a:p>
            <a:pPr algn="ctr">
              <a:lnSpc>
                <a:spcPct val="115000"/>
              </a:lnSpc>
            </a:pPr>
            <a:r>
              <a:rPr lang="de-DE" sz="2000" dirty="0"/>
              <a:t>Department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Informatics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Media, IT- </a:t>
            </a:r>
            <a:r>
              <a:rPr lang="de-DE" sz="2000" dirty="0" err="1"/>
              <a:t>and</a:t>
            </a:r>
            <a:r>
              <a:rPr lang="de-DE" sz="2000" dirty="0"/>
              <a:t> Media </a:t>
            </a:r>
            <a:r>
              <a:rPr lang="de-DE" sz="2000" dirty="0" err="1"/>
              <a:t>Forensics</a:t>
            </a:r>
            <a:r>
              <a:rPr lang="de-DE" sz="2000" dirty="0"/>
              <a:t> Lab </a:t>
            </a:r>
          </a:p>
          <a:p>
            <a:pPr algn="ctr">
              <a:lnSpc>
                <a:spcPct val="115000"/>
              </a:lnSpc>
            </a:pPr>
            <a:r>
              <a:rPr lang="de-DE" sz="2000" dirty="0"/>
              <a:t>P. O. Box 2132</a:t>
            </a:r>
          </a:p>
          <a:p>
            <a:pPr algn="ctr">
              <a:lnSpc>
                <a:spcPct val="115000"/>
              </a:lnSpc>
            </a:pPr>
            <a:r>
              <a:rPr lang="de-DE" sz="2000" dirty="0"/>
              <a:t>D-14770 Brandenburg, Germany</a:t>
            </a:r>
          </a:p>
          <a:p>
            <a:pPr algn="ctr">
              <a:lnSpc>
                <a:spcPct val="115000"/>
              </a:lnSpc>
            </a:pPr>
            <a:r>
              <a:rPr lang="de-DE" sz="2000" dirty="0" smtClean="0"/>
              <a:t>creutzburg@th-brandenburg.de</a:t>
            </a:r>
            <a:endParaRPr lang="de-DE" sz="20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81000"/>
            <a:ext cx="73342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15732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Rectangle 3"/>
          <p:cNvSpPr>
            <a:spLocks noChangeArrowheads="1"/>
          </p:cNvSpPr>
          <p:nvPr/>
        </p:nvSpPr>
        <p:spPr bwMode="auto">
          <a:xfrm>
            <a:off x="0" y="6602413"/>
            <a:ext cx="32702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de-DE" sz="1100">
                <a:latin typeface="Lucida Sans Unicode" pitchFamily="34" charset="0"/>
                <a:hlinkClick r:id="rId4"/>
              </a:rPr>
              <a:t>http://www.go-gulf.com/blog/online-time/</a:t>
            </a:r>
            <a:endParaRPr lang="en-GB" altLang="de-DE" sz="1100"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9458" name="Picture 2" descr="world internet penetr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6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8434" name="Picture 2" descr="world internet penetr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38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Inhaltsplatzhalter 3" descr="Hilbert_InfoGrowth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0638"/>
            <a:ext cx="9144000" cy="685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Content Placeholder 5" descr="ur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53988" y="838200"/>
            <a:ext cx="9263063" cy="4881563"/>
          </a:xfrm>
        </p:spPr>
      </p:pic>
      <p:sp>
        <p:nvSpPr>
          <p:cNvPr id="4710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24200" y="6613525"/>
            <a:ext cx="2895600" cy="244475"/>
          </a:xfrm>
          <a:prstGeom prst="rect">
            <a:avLst/>
          </a:prstGeom>
          <a:noFill/>
        </p:spPr>
        <p:txBody>
          <a:bodyPr/>
          <a:lstStyle/>
          <a:p>
            <a:pPr algn="ctr"/>
            <a:fld id="{1D501FDC-0A1E-41CE-8F7A-95ABCC8BD0EA}" type="slidenum">
              <a:rPr lang="en-US" smtClean="0"/>
              <a:pPr algn="ctr"/>
              <a:t>14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124200" y="6613525"/>
            <a:ext cx="2895600" cy="24447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3A76D158-B0F7-431F-9C35-3E03992B9F45}" type="slidenum">
              <a:rPr lang="en-US" smtClean="0"/>
              <a:pPr algn="ctr">
                <a:defRPr/>
              </a:pPr>
              <a:t>15</a:t>
            </a:fld>
            <a:endParaRPr lang="en-US" dirty="0" smtClean="0"/>
          </a:p>
        </p:txBody>
      </p:sp>
      <p:sp>
        <p:nvSpPr>
          <p:cNvPr id="27651" name="Titel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560840" cy="990600"/>
          </a:xfrm>
        </p:spPr>
        <p:txBody>
          <a:bodyPr/>
          <a:lstStyle/>
          <a:p>
            <a:pPr eaLnBrk="1" hangingPunct="1"/>
            <a:r>
              <a:rPr lang="de-DE" altLang="de-DE" sz="2400" b="1" dirty="0" err="1" smtClean="0">
                <a:solidFill>
                  <a:schemeClr val="bg1"/>
                </a:solidFill>
              </a:rPr>
              <a:t>Cybercrime</a:t>
            </a:r>
            <a:r>
              <a:rPr lang="de-DE" altLang="de-DE" sz="2400" b="1" dirty="0" smtClean="0">
                <a:solidFill>
                  <a:schemeClr val="bg1"/>
                </a:solidFill>
              </a:rPr>
              <a:t> – www.hackmageddon.com</a:t>
            </a:r>
          </a:p>
        </p:txBody>
      </p:sp>
      <p:sp>
        <p:nvSpPr>
          <p:cNvPr id="27652" name="Inhaltsplatzhalter 4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de-DE" altLang="de-DE" smtClean="0"/>
          </a:p>
        </p:txBody>
      </p:sp>
      <p:pic>
        <p:nvPicPr>
          <p:cNvPr id="27653" name="Picture 2" descr="https://paulsparrows.files.wordpress.com/2014/04/1-15-apr-2014-cyber-attacks-timelines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25538"/>
            <a:ext cx="5534025" cy="276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b="1" dirty="0" err="1" smtClean="0">
                <a:solidFill>
                  <a:schemeClr val="bg1"/>
                </a:solidFill>
              </a:rPr>
              <a:t>Attacked</a:t>
            </a:r>
            <a:r>
              <a:rPr lang="de-DE" altLang="de-DE" sz="2800" b="1" dirty="0" smtClean="0">
                <a:solidFill>
                  <a:schemeClr val="bg1"/>
                </a:solidFill>
              </a:rPr>
              <a:t> Targets</a:t>
            </a:r>
          </a:p>
        </p:txBody>
      </p:sp>
      <p:pic>
        <p:nvPicPr>
          <p:cNvPr id="28675" name="Inhaltsplatzhalter 3" descr="targets-feb-2015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77988"/>
            <a:ext cx="8229600" cy="4019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nhaltsplatzhalter 3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9050" y="0"/>
            <a:ext cx="9163050" cy="12838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100" y="1168400"/>
            <a:ext cx="4427538" cy="14763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26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/>
              <a:t>Motivation – Pressestimmen</a:t>
            </a:r>
          </a:p>
        </p:txBody>
      </p:sp>
      <p:sp>
        <p:nvSpPr>
          <p:cNvPr id="11268" name="Datumsplatzhalter 3"/>
          <p:cNvSpPr>
            <a:spLocks noGrp="1"/>
          </p:cNvSpPr>
          <p:nvPr>
            <p:ph type="dt" sz="quarter" idx="4294967295"/>
          </p:nvPr>
        </p:nvSpPr>
        <p:spPr>
          <a:xfrm>
            <a:off x="6621463" y="6453188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14F9A626-7BE5-4E5E-89BE-A2F6DE16CF89}" type="datetime1">
              <a:rPr lang="de-DE" altLang="de-DE" smtClean="0"/>
              <a:pPr/>
              <a:t>29.01.2018</a:t>
            </a:fld>
            <a:endParaRPr lang="de-DE" altLang="de-DE" smtClean="0"/>
          </a:p>
        </p:txBody>
      </p:sp>
      <p:sp>
        <p:nvSpPr>
          <p:cNvPr id="11269" name="Foliennummernplatzhalt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392863" y="6543675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4CC1851-881F-4BAF-9D00-9504AAB61C01}" type="slidenum">
              <a:rPr lang="de-DE" altLang="de-DE"/>
              <a:pPr/>
              <a:t>18</a:t>
            </a:fld>
            <a:r>
              <a:rPr lang="de-DE" altLang="de-DE"/>
              <a:t> 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88" y="4056063"/>
            <a:ext cx="3998912" cy="18462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88" y="1400175"/>
            <a:ext cx="4117975" cy="1670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750" y="3552825"/>
            <a:ext cx="5195888" cy="20764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850" y="2640013"/>
            <a:ext cx="4051300" cy="15287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798513"/>
          </a:xfrm>
        </p:spPr>
        <p:txBody>
          <a:bodyPr/>
          <a:lstStyle/>
          <a:p>
            <a:pPr algn="ctr"/>
            <a:r>
              <a:rPr lang="en-US" sz="4000" smtClean="0">
                <a:solidFill>
                  <a:schemeClr val="bg1"/>
                </a:solidFill>
                <a:latin typeface="Tahoma" pitchFamily="34" charset="0"/>
                <a:ea typeface="ＭＳ Ｐゴシック" pitchFamily="34" charset="-128"/>
                <a:cs typeface="Tahoma" pitchFamily="34" charset="0"/>
              </a:rPr>
              <a:t>Smartphones market share</a:t>
            </a:r>
            <a:endParaRPr lang="ru-RU" sz="4000" smtClean="0">
              <a:solidFill>
                <a:schemeClr val="bg1"/>
              </a:solidFill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pic>
        <p:nvPicPr>
          <p:cNvPr id="14339" name="Picture 4" descr="http://static5.businessinsider.com/image/50a3b2546bb3f72b7b000007-960/smartphone-market-sha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268413"/>
            <a:ext cx="8731250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44"/>
          <p:cNvSpPr txBox="1">
            <a:spLocks noGrp="1"/>
          </p:cNvSpPr>
          <p:nvPr>
            <p:ph type="title"/>
          </p:nvPr>
        </p:nvSpPr>
        <p:spPr>
          <a:xfrm>
            <a:off x="251520" y="188640"/>
            <a:ext cx="889248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4000" b="1" dirty="0" err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Cyber</a:t>
            </a:r>
            <a:r>
              <a:rPr lang="de-DE" sz="4000" b="1" dirty="0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4000" b="1" dirty="0" err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security</a:t>
            </a:r>
            <a:r>
              <a:rPr lang="de-DE" sz="4000" b="1" dirty="0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- Main Problems</a:t>
            </a:r>
          </a:p>
        </p:txBody>
      </p:sp>
      <p:sp>
        <p:nvSpPr>
          <p:cNvPr id="12291" name="Shape 45"/>
          <p:cNvSpPr txBox="1">
            <a:spLocks noGrp="1"/>
          </p:cNvSpPr>
          <p:nvPr>
            <p:ph type="body" idx="4294967295"/>
          </p:nvPr>
        </p:nvSpPr>
        <p:spPr>
          <a:xfrm>
            <a:off x="457200" y="1473200"/>
            <a:ext cx="8421688" cy="5129213"/>
          </a:xfrm>
        </p:spPr>
        <p:txBody>
          <a:bodyPr/>
          <a:lstStyle/>
          <a:p>
            <a:pPr marL="457200" indent="-419100" eaLnBrk="1" hangingPunct="1">
              <a:lnSpc>
                <a:spcPct val="150000"/>
              </a:lnSpc>
              <a:buClr>
                <a:srgbClr val="333333"/>
              </a:buClr>
              <a:buFontTx/>
              <a:buAutoNum type="arabicPeriod"/>
            </a:pPr>
            <a:r>
              <a:rPr lang="de-DE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Internet </a:t>
            </a:r>
            <a:r>
              <a:rPr lang="de-DE" sz="32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traffic</a:t>
            </a:r>
            <a:r>
              <a:rPr lang="de-DE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2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increase</a:t>
            </a:r>
            <a:endParaRPr lang="de-DE" sz="3200" b="1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457200" indent="-419100" eaLnBrk="1" hangingPunct="1">
              <a:lnSpc>
                <a:spcPct val="150000"/>
              </a:lnSpc>
              <a:buClr>
                <a:srgbClr val="333333"/>
              </a:buClr>
              <a:buFontTx/>
              <a:buAutoNum type="arabicPeriod"/>
            </a:pPr>
            <a:r>
              <a:rPr lang="de-DE" sz="32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Number</a:t>
            </a:r>
            <a:r>
              <a:rPr lang="de-DE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2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of</a:t>
            </a:r>
            <a:r>
              <a:rPr lang="de-DE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2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connected</a:t>
            </a:r>
            <a:r>
              <a:rPr lang="de-DE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2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devices</a:t>
            </a:r>
            <a:r>
              <a:rPr lang="de-DE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– </a:t>
            </a:r>
            <a:r>
              <a:rPr lang="de-DE" sz="32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IoT</a:t>
            </a:r>
            <a:endParaRPr lang="de-DE" sz="3200" b="1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457200" indent="-419100" eaLnBrk="1" hangingPunct="1">
              <a:lnSpc>
                <a:spcPct val="150000"/>
              </a:lnSpc>
              <a:buClr>
                <a:srgbClr val="333333"/>
              </a:buClr>
              <a:buFontTx/>
              <a:buAutoNum type="arabicPeriod"/>
            </a:pPr>
            <a:r>
              <a:rPr lang="de-DE" sz="32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Cybercrime</a:t>
            </a:r>
            <a:r>
              <a:rPr lang="de-DE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2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statistics</a:t>
            </a:r>
            <a:endParaRPr lang="de-DE" sz="3200" b="1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457200" indent="-419100" eaLnBrk="1" hangingPunct="1">
              <a:lnSpc>
                <a:spcPct val="150000"/>
              </a:lnSpc>
              <a:buClr>
                <a:srgbClr val="333333"/>
              </a:buClr>
              <a:buFontTx/>
              <a:buAutoNum type="arabicPeriod"/>
            </a:pPr>
            <a:r>
              <a:rPr lang="de-DE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Lack </a:t>
            </a:r>
            <a:r>
              <a:rPr lang="de-DE" sz="32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of</a:t>
            </a:r>
            <a:r>
              <a:rPr lang="de-DE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2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cyber</a:t>
            </a:r>
            <a:r>
              <a:rPr lang="de-DE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2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security</a:t>
            </a:r>
            <a:r>
              <a:rPr lang="de-DE" sz="3200" b="1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200" b="1" dirty="0" err="1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experts</a:t>
            </a:r>
            <a:endParaRPr lang="de-DE" sz="3200" b="1" dirty="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457200" indent="-419100" eaLnBrk="1" hangingPunct="1">
              <a:lnSpc>
                <a:spcPct val="150000"/>
              </a:lnSpc>
              <a:buClr>
                <a:srgbClr val="333333"/>
              </a:buClr>
              <a:buFontTx/>
              <a:buAutoNum type="arabicPeriod"/>
            </a:pPr>
            <a:r>
              <a:rPr lang="de-DE" sz="32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Education </a:t>
            </a:r>
            <a:r>
              <a:rPr lang="de-DE" sz="3200" b="1" dirty="0" err="1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and</a:t>
            </a:r>
            <a:r>
              <a:rPr lang="de-DE" sz="32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training</a:t>
            </a:r>
            <a:r>
              <a:rPr lang="de-DE" sz="32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is</a:t>
            </a:r>
            <a:r>
              <a:rPr lang="de-DE" sz="32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needed</a:t>
            </a:r>
            <a:r>
              <a:rPr lang="de-DE" sz="32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!!!!,        but Hacking </a:t>
            </a:r>
            <a:r>
              <a:rPr lang="de-DE" sz="3200" b="1" dirty="0" err="1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is</a:t>
            </a:r>
            <a:r>
              <a:rPr lang="de-DE" sz="32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forbidden</a:t>
            </a:r>
            <a:r>
              <a:rPr lang="de-DE" sz="32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!!!!</a:t>
            </a:r>
          </a:p>
          <a:p>
            <a:pPr marL="457200" indent="-419100" eaLnBrk="1" hangingPunct="1"/>
            <a:endParaRPr lang="de-DE" dirty="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50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Introduction</a:t>
            </a:r>
          </a:p>
        </p:txBody>
      </p:sp>
      <p:sp>
        <p:nvSpPr>
          <p:cNvPr id="15363" name="Shape 51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de-DE" sz="36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IT - and Media Forensics Lab at Brandenburg University of Applied Sciences</a:t>
            </a:r>
          </a:p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de-DE" sz="3600" smtClean="0">
                <a:solidFill>
                  <a:srgbClr val="333333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Demand for well-trained forensic staff</a:t>
            </a:r>
          </a:p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de-DE" sz="36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Demand for different tools for specific forensic issues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Lab Equipment - Software</a:t>
            </a:r>
          </a:p>
        </p:txBody>
      </p:sp>
      <p:sp>
        <p:nvSpPr>
          <p:cNvPr id="16387" name="Textplatzhalter 2"/>
          <p:cNvSpPr txBox="1">
            <a:spLocks noGrp="1"/>
          </p:cNvSpPr>
          <p:nvPr>
            <p:ph type="body" idx="1"/>
          </p:nvPr>
        </p:nvSpPr>
        <p:spPr>
          <a:xfrm>
            <a:off x="395288" y="1484313"/>
            <a:ext cx="8208962" cy="5184775"/>
          </a:xfrm>
        </p:spPr>
        <p:txBody>
          <a:bodyPr/>
          <a:lstStyle/>
          <a:p>
            <a:pPr>
              <a:buFontTx/>
              <a:buChar char="•"/>
            </a:pP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 3x FTK Acces Data Forensic Toolkit</a:t>
            </a:r>
          </a:p>
          <a:p>
            <a:pPr>
              <a:buFontTx/>
              <a:buChar char="•"/>
            </a:pP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 2x Encase 7</a:t>
            </a:r>
          </a:p>
          <a:p>
            <a:pPr>
              <a:buFontTx/>
              <a:buChar char="•"/>
            </a:pP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10x X-Ways</a:t>
            </a:r>
          </a:p>
          <a:p>
            <a:pPr>
              <a:buFontTx/>
              <a:buChar char="•"/>
            </a:pP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 3x NUIX</a:t>
            </a:r>
          </a:p>
          <a:p>
            <a:pPr>
              <a:buFontTx/>
              <a:buChar char="•"/>
            </a:pP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 1x Cellebrite</a:t>
            </a:r>
          </a:p>
          <a:p>
            <a:pPr>
              <a:buFontTx/>
              <a:buChar char="•"/>
            </a:pP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 3x Oxygen Forensics Suite</a:t>
            </a:r>
          </a:p>
          <a:p>
            <a:pPr>
              <a:buFontTx/>
              <a:buChar char="•"/>
            </a:pP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 1x Elcomsoft Suite Forensic Edition</a:t>
            </a:r>
          </a:p>
          <a:p>
            <a:pPr>
              <a:buFontTx/>
              <a:buChar char="•"/>
            </a:pP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 1x Passware</a:t>
            </a:r>
          </a:p>
          <a:p>
            <a:pPr>
              <a:buFontTx/>
              <a:buChar char="•"/>
            </a:pP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 1x Belkasoft</a:t>
            </a:r>
          </a:p>
          <a:p>
            <a:pPr>
              <a:buFontTx/>
              <a:buChar char="•"/>
            </a:pP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 1x BlackBagTech</a:t>
            </a:r>
          </a:p>
          <a:p>
            <a:pPr>
              <a:buFontTx/>
              <a:buChar char="•"/>
            </a:pP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 1x OS Forensics</a:t>
            </a:r>
          </a:p>
          <a:p>
            <a:pPr>
              <a:buFontTx/>
              <a:buChar char="•"/>
            </a:pP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 Freeware: Wireshark, Kali Linux, …</a:t>
            </a:r>
          </a:p>
          <a:p>
            <a:pPr>
              <a:buFontTx/>
              <a:buChar char="•"/>
            </a:pPr>
            <a:endParaRPr lang="de-DE" sz="2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FontTx/>
              <a:buChar char="•"/>
            </a:pPr>
            <a:endParaRPr lang="de-DE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FontTx/>
              <a:buChar char="•"/>
            </a:pPr>
            <a:endParaRPr lang="de-DE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FontTx/>
              <a:buChar char="•"/>
            </a:pPr>
            <a:endParaRPr lang="de-DE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FontTx/>
              <a:buChar char="•"/>
            </a:pPr>
            <a:endParaRPr lang="de-DE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Lab Equipment - Hardware</a:t>
            </a:r>
          </a:p>
        </p:txBody>
      </p:sp>
      <p:sp>
        <p:nvSpPr>
          <p:cNvPr id="17411" name="Textplatzhalt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288"/>
          </a:xfrm>
        </p:spPr>
        <p:txBody>
          <a:bodyPr/>
          <a:lstStyle/>
          <a:p>
            <a:r>
              <a:rPr lang="de-DE" sz="32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	</a:t>
            </a:r>
            <a:endParaRPr lang="de-DE" sz="1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FontTx/>
              <a:buChar char="•"/>
            </a:pPr>
            <a:r>
              <a:rPr lang="de-DE" sz="32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Tableau TD1, TD2, TD3 imager</a:t>
            </a:r>
          </a:p>
          <a:p>
            <a:pPr>
              <a:buFontTx/>
              <a:buChar char="•"/>
            </a:pPr>
            <a:r>
              <a:rPr lang="de-DE" sz="32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various Tableau Bridges</a:t>
            </a:r>
          </a:p>
          <a:p>
            <a:pPr>
              <a:buFontTx/>
              <a:buChar char="•"/>
            </a:pPr>
            <a:r>
              <a:rPr lang="de-DE" sz="32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Forensic server</a:t>
            </a:r>
          </a:p>
          <a:p>
            <a:pPr>
              <a:buFontTx/>
              <a:buChar char="•"/>
            </a:pPr>
            <a:r>
              <a:rPr lang="de-DE" sz="32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12 Forensic workstations</a:t>
            </a:r>
          </a:p>
          <a:p>
            <a:pPr>
              <a:buFontTx/>
              <a:buChar char="•"/>
            </a:pPr>
            <a:r>
              <a:rPr lang="de-DE" sz="32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HD Salvation Data</a:t>
            </a:r>
          </a:p>
          <a:p>
            <a:pPr>
              <a:buFontTx/>
              <a:buChar char="•"/>
            </a:pPr>
            <a:r>
              <a:rPr lang="de-DE" sz="32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Flash Doctor</a:t>
            </a:r>
          </a:p>
          <a:p>
            <a:pPr>
              <a:buFontTx/>
              <a:buChar char="•"/>
            </a:pPr>
            <a:r>
              <a:rPr lang="de-DE" sz="32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Mobile devices (smartphones, tablets, game consoles,….)</a:t>
            </a:r>
          </a:p>
          <a:p>
            <a:pPr>
              <a:buFontTx/>
              <a:buChar char="•"/>
            </a:pPr>
            <a:endParaRPr lang="de-DE" sz="2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FontTx/>
              <a:buChar char="•"/>
            </a:pPr>
            <a:endParaRPr lang="de-DE" sz="2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FontTx/>
              <a:buChar char="•"/>
            </a:pPr>
            <a:endParaRPr lang="de-DE" sz="2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FontTx/>
              <a:buChar char="•"/>
            </a:pPr>
            <a:endParaRPr lang="de-DE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FontTx/>
              <a:buChar char="•"/>
            </a:pPr>
            <a:endParaRPr lang="de-DE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FontTx/>
              <a:buChar char="•"/>
            </a:pPr>
            <a:endParaRPr lang="de-DE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>
              <a:buFontTx/>
              <a:buChar char="•"/>
            </a:pPr>
            <a:endParaRPr lang="de-DE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hape 187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Forensic Server</a:t>
            </a:r>
          </a:p>
        </p:txBody>
      </p:sp>
      <p:pic>
        <p:nvPicPr>
          <p:cNvPr id="18435" name="Bild 2" descr="IMG_06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1850" y="2133600"/>
            <a:ext cx="537686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6" descr="C:\Users\Reiner Creutzburg\Dropbox\Kamera-Uploads\2015-05-04 16.06.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628775"/>
            <a:ext cx="2808287" cy="49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187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Forensic workstations</a:t>
            </a:r>
          </a:p>
        </p:txBody>
      </p:sp>
      <p:pic>
        <p:nvPicPr>
          <p:cNvPr id="19459" name="Shape 18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5688" y="1714500"/>
            <a:ext cx="6902450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hape 187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Smartphones</a:t>
            </a:r>
          </a:p>
        </p:txBody>
      </p:sp>
      <p:graphicFrame>
        <p:nvGraphicFramePr>
          <p:cNvPr id="1026" name="Objekt 2"/>
          <p:cNvGraphicFramePr>
            <a:graphicFrameLocks noChangeAspect="1"/>
          </p:cNvGraphicFramePr>
          <p:nvPr/>
        </p:nvGraphicFramePr>
        <p:xfrm>
          <a:off x="755650" y="1628775"/>
          <a:ext cx="5472113" cy="5038725"/>
        </p:xfrm>
        <a:graphic>
          <a:graphicData uri="http://schemas.openxmlformats.org/presentationml/2006/ole">
            <p:oleObj spid="_x0000_s1026" name="Dokument" r:id="rId4" imgW="4330541" imgH="3987653" progId="Word.Document.12">
              <p:embed/>
            </p:oleObj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hape 193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Forensics lab work</a:t>
            </a:r>
          </a:p>
        </p:txBody>
      </p:sp>
      <p:pic>
        <p:nvPicPr>
          <p:cNvPr id="20483" name="Shape 19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1547813"/>
            <a:ext cx="77216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199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Tableau TD3 Forensic Imager</a:t>
            </a:r>
          </a:p>
        </p:txBody>
      </p:sp>
      <p:pic>
        <p:nvPicPr>
          <p:cNvPr id="21507" name="Bild 1" descr="TD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773238"/>
            <a:ext cx="8180387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Shape 21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700213"/>
            <a:ext cx="3671887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Shape 212"/>
          <p:cNvSpPr txBox="1">
            <a:spLocks noGrp="1"/>
          </p:cNvSpPr>
          <p:nvPr>
            <p:ph type="body" idx="4294967295"/>
          </p:nvPr>
        </p:nvSpPr>
        <p:spPr>
          <a:xfrm>
            <a:off x="5030788" y="1903413"/>
            <a:ext cx="3943350" cy="4954587"/>
          </a:xfrm>
        </p:spPr>
        <p:txBody>
          <a:bodyPr tIns="45700" bIns="45700"/>
          <a:lstStyle/>
          <a:p>
            <a:pPr marL="457200" indent="-419100" eaLnBrk="1" hangingPunct="1">
              <a:buClr>
                <a:srgbClr val="333333"/>
              </a:buClr>
              <a:buSzPct val="156000"/>
              <a:buFontTx/>
              <a:buChar char="•"/>
            </a:pPr>
            <a:r>
              <a:rPr lang="de-DE" sz="3200" smtClean="0">
                <a:solidFill>
                  <a:srgbClr val="333333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  <a:sym typeface="Calibri" pitchFamily="34" charset="0"/>
              </a:rPr>
              <a:t>lots of interfaces for hard disk connection (SATA, eSATA, SCSI, PATA,…</a:t>
            </a:r>
          </a:p>
          <a:p>
            <a:pPr marL="457200" indent="-419100" eaLnBrk="1" hangingPunct="1">
              <a:buClr>
                <a:srgbClr val="333333"/>
              </a:buClr>
              <a:buSzPct val="156000"/>
              <a:buFontTx/>
              <a:buChar char="•"/>
            </a:pPr>
            <a:r>
              <a:rPr lang="de-DE" sz="3200" smtClean="0">
                <a:solidFill>
                  <a:srgbClr val="333333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  <a:sym typeface="Calibri" pitchFamily="34" charset="0"/>
              </a:rPr>
              <a:t>Inter-changeable harddisks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hape 217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2571750"/>
            <a:ext cx="3214687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Shape 21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25" y="928688"/>
            <a:ext cx="337502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Shape 219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2875"/>
            <a:ext cx="30003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74"/>
          <p:cNvSpPr txBox="1">
            <a:spLocks noChangeArrowheads="1"/>
          </p:cNvSpPr>
          <p:nvPr/>
        </p:nvSpPr>
        <p:spPr bwMode="auto">
          <a:xfrm>
            <a:off x="914400" y="512763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333333"/>
              </a:buClr>
              <a:buSzPct val="25000"/>
              <a:buFont typeface="Consolas" pitchFamily="49" charset="0"/>
              <a:buNone/>
            </a:pPr>
            <a:r>
              <a:rPr lang="de-DE" sz="3600" b="1" dirty="0" err="1" smtClean="0">
                <a:solidFill>
                  <a:srgbClr val="800000"/>
                </a:solidFill>
              </a:rPr>
              <a:t>Statistics</a:t>
            </a:r>
            <a:endParaRPr lang="de-DE" sz="3600" b="1" dirty="0">
              <a:solidFill>
                <a:srgbClr val="800000"/>
              </a:solidFill>
            </a:endParaRPr>
          </a:p>
        </p:txBody>
      </p:sp>
      <p:sp>
        <p:nvSpPr>
          <p:cNvPr id="13315" name="Shape 75"/>
          <p:cNvSpPr txBox="1">
            <a:spLocks noChangeArrowheads="1"/>
          </p:cNvSpPr>
          <p:nvPr/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marL="409575" indent="-346075">
              <a:buClr>
                <a:srgbClr val="7F7F7F"/>
              </a:buClr>
              <a:buSzPct val="95000"/>
              <a:buFont typeface="Cantarell" charset="0"/>
              <a:buChar char="▪"/>
            </a:pPr>
            <a:r>
              <a:rPr lang="de-DE" sz="28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Internet </a:t>
            </a:r>
            <a:r>
              <a:rPr lang="de-DE" sz="28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use</a:t>
            </a:r>
            <a:r>
              <a:rPr lang="de-DE" sz="28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 </a:t>
            </a:r>
            <a:r>
              <a:rPr lang="de-DE" sz="28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growing</a:t>
            </a:r>
            <a:endParaRPr lang="de-DE" sz="2800" dirty="0">
              <a:solidFill>
                <a:srgbClr val="333333"/>
              </a:solidFill>
              <a:latin typeface="Cantarell" charset="0"/>
              <a:sym typeface="Cantarell" charset="0"/>
            </a:endParaRPr>
          </a:p>
          <a:p>
            <a:pPr marL="739775" lvl="1" indent="-295275">
              <a:spcBef>
                <a:spcPts val="475"/>
              </a:spcBef>
              <a:buClr>
                <a:schemeClr val="accent2"/>
              </a:buClr>
              <a:buSzPct val="90000"/>
              <a:buFont typeface="Cantarell" charset="0"/>
              <a:buChar char="▫"/>
            </a:pPr>
            <a:r>
              <a:rPr lang="de-DE" sz="2400" dirty="0" smtClean="0">
                <a:solidFill>
                  <a:srgbClr val="333333"/>
                </a:solidFill>
                <a:latin typeface="Times New Roman"/>
                <a:cs typeface="Times New Roman"/>
                <a:sym typeface="Cantarell" charset="0"/>
              </a:rPr>
              <a:t>~ </a:t>
            </a:r>
            <a:r>
              <a:rPr lang="de-DE" sz="2400" dirty="0" smtClean="0">
                <a:solidFill>
                  <a:srgbClr val="333333"/>
                </a:solidFill>
                <a:latin typeface="Cantarell" charset="0"/>
                <a:sym typeface="Cantarell" charset="0"/>
              </a:rPr>
              <a:t>4</a:t>
            </a:r>
            <a:r>
              <a:rPr lang="de-DE" sz="2400" dirty="0" smtClean="0">
                <a:solidFill>
                  <a:srgbClr val="333333"/>
                </a:solidFill>
                <a:latin typeface="Cantarell" charset="0"/>
                <a:sym typeface="Cantarell" charset="0"/>
              </a:rPr>
              <a:t> </a:t>
            </a:r>
            <a:r>
              <a:rPr lang="de-DE" sz="24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Billion Internet </a:t>
            </a:r>
            <a:r>
              <a:rPr lang="de-DE" sz="24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users</a:t>
            </a:r>
            <a:endParaRPr lang="de-DE" sz="2400" dirty="0">
              <a:solidFill>
                <a:srgbClr val="333333"/>
              </a:solidFill>
              <a:latin typeface="Cantarell" charset="0"/>
              <a:sym typeface="Cantarell" charset="0"/>
            </a:endParaRPr>
          </a:p>
          <a:p>
            <a:pPr marL="739775" lvl="1" indent="-295275">
              <a:spcBef>
                <a:spcPts val="475"/>
              </a:spcBef>
              <a:buClr>
                <a:schemeClr val="accent2"/>
              </a:buClr>
              <a:buSzPct val="90000"/>
              <a:buFont typeface="Cantarell" charset="0"/>
              <a:buChar char="▫"/>
            </a:pPr>
            <a:r>
              <a:rPr lang="de-DE" sz="2400" dirty="0" smtClean="0">
                <a:solidFill>
                  <a:srgbClr val="333333"/>
                </a:solidFill>
                <a:latin typeface="Times New Roman"/>
                <a:cs typeface="Times New Roman"/>
                <a:sym typeface="Cantarell" charset="0"/>
              </a:rPr>
              <a:t>~ </a:t>
            </a:r>
            <a:r>
              <a:rPr lang="de-DE" sz="2400" dirty="0" smtClean="0">
                <a:solidFill>
                  <a:srgbClr val="333333"/>
                </a:solidFill>
                <a:latin typeface="Cantarell" charset="0"/>
                <a:sym typeface="Cantarell" charset="0"/>
              </a:rPr>
              <a:t>7</a:t>
            </a:r>
            <a:r>
              <a:rPr lang="de-DE" sz="2400" dirty="0" smtClean="0">
                <a:solidFill>
                  <a:srgbClr val="333333"/>
                </a:solidFill>
                <a:latin typeface="Cantarell" charset="0"/>
                <a:sym typeface="Cantarell" charset="0"/>
              </a:rPr>
              <a:t> </a:t>
            </a:r>
            <a:r>
              <a:rPr lang="de-DE" sz="24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Billion Mobile </a:t>
            </a:r>
            <a:r>
              <a:rPr lang="de-DE" sz="24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phone</a:t>
            </a:r>
            <a:r>
              <a:rPr lang="de-DE" sz="24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 </a:t>
            </a:r>
            <a:r>
              <a:rPr lang="de-DE" sz="24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users</a:t>
            </a:r>
            <a:endParaRPr lang="de-DE" sz="2800" dirty="0">
              <a:solidFill>
                <a:srgbClr val="333333"/>
              </a:solidFill>
              <a:latin typeface="Cantarell" charset="0"/>
              <a:sym typeface="Cantarell" charset="0"/>
            </a:endParaRPr>
          </a:p>
          <a:p>
            <a:pPr marL="409575" indent="-346075">
              <a:spcBef>
                <a:spcPts val="700"/>
              </a:spcBef>
              <a:buClr>
                <a:srgbClr val="7F7F7F"/>
              </a:buClr>
              <a:buSzPct val="95000"/>
              <a:buFont typeface="Cantarell" charset="0"/>
              <a:buChar char="▪"/>
            </a:pPr>
            <a:r>
              <a:rPr lang="de-DE" sz="28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Increased</a:t>
            </a:r>
            <a:r>
              <a:rPr lang="de-DE" sz="28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 </a:t>
            </a:r>
            <a:r>
              <a:rPr lang="de-DE" sz="28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use</a:t>
            </a:r>
            <a:r>
              <a:rPr lang="de-DE" sz="28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 </a:t>
            </a:r>
            <a:r>
              <a:rPr lang="de-DE" sz="28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of</a:t>
            </a:r>
            <a:r>
              <a:rPr lang="de-DE" sz="28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 mobile </a:t>
            </a:r>
            <a:r>
              <a:rPr lang="de-DE" sz="28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devices</a:t>
            </a:r>
            <a:endParaRPr lang="de-DE" sz="2800" dirty="0">
              <a:solidFill>
                <a:srgbClr val="333333"/>
              </a:solidFill>
              <a:latin typeface="Cantarell" charset="0"/>
              <a:sym typeface="Cantarell" charset="0"/>
            </a:endParaRPr>
          </a:p>
          <a:p>
            <a:pPr marL="739775" lvl="1" indent="-295275">
              <a:spcBef>
                <a:spcPts val="475"/>
              </a:spcBef>
              <a:buClr>
                <a:schemeClr val="accent2"/>
              </a:buClr>
              <a:buSzPct val="90000"/>
              <a:buFont typeface="Cantarell" charset="0"/>
              <a:buChar char="▫"/>
            </a:pPr>
            <a:r>
              <a:rPr lang="de-DE" sz="24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Smartphones</a:t>
            </a:r>
            <a:r>
              <a:rPr lang="de-DE" sz="24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, </a:t>
            </a:r>
            <a:r>
              <a:rPr lang="de-DE" sz="24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tablets</a:t>
            </a:r>
            <a:r>
              <a:rPr lang="de-DE" sz="24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, </a:t>
            </a:r>
            <a:r>
              <a:rPr lang="de-DE" sz="24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game</a:t>
            </a:r>
            <a:r>
              <a:rPr lang="de-DE" sz="24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 </a:t>
            </a:r>
            <a:r>
              <a:rPr lang="de-DE" sz="24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consoles</a:t>
            </a:r>
            <a:endParaRPr lang="de-DE" sz="2400" dirty="0">
              <a:solidFill>
                <a:srgbClr val="333333"/>
              </a:solidFill>
              <a:latin typeface="Cantarell" charset="0"/>
              <a:sym typeface="Cantarell" charset="0"/>
            </a:endParaRPr>
          </a:p>
          <a:p>
            <a:pPr marL="409575" indent="-346075">
              <a:spcBef>
                <a:spcPts val="700"/>
              </a:spcBef>
              <a:buClr>
                <a:srgbClr val="7F7F7F"/>
              </a:buClr>
              <a:buSzPct val="95000"/>
              <a:buFont typeface="Cantarell" charset="0"/>
              <a:buChar char="▪"/>
            </a:pPr>
            <a:r>
              <a:rPr lang="de-DE" sz="28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Increase</a:t>
            </a:r>
            <a:r>
              <a:rPr lang="de-DE" sz="28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 </a:t>
            </a:r>
            <a:r>
              <a:rPr lang="de-DE" sz="28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of</a:t>
            </a:r>
            <a:r>
              <a:rPr lang="de-DE" sz="28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 </a:t>
            </a:r>
            <a:r>
              <a:rPr lang="de-DE" sz="28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computer</a:t>
            </a:r>
            <a:r>
              <a:rPr lang="de-DE" sz="28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- </a:t>
            </a:r>
            <a:r>
              <a:rPr lang="de-DE" sz="28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and</a:t>
            </a:r>
            <a:r>
              <a:rPr lang="de-DE" sz="28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 Internet-</a:t>
            </a:r>
            <a:r>
              <a:rPr lang="de-DE" sz="28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related</a:t>
            </a:r>
            <a:r>
              <a:rPr lang="de-DE" sz="2800" dirty="0">
                <a:solidFill>
                  <a:srgbClr val="333333"/>
                </a:solidFill>
                <a:latin typeface="Cantarell" charset="0"/>
                <a:sym typeface="Cantarell" charset="0"/>
              </a:rPr>
              <a:t> </a:t>
            </a:r>
            <a:r>
              <a:rPr lang="de-DE" sz="2800" dirty="0" err="1">
                <a:solidFill>
                  <a:srgbClr val="333333"/>
                </a:solidFill>
                <a:latin typeface="Cantarell" charset="0"/>
                <a:sym typeface="Cantarell" charset="0"/>
              </a:rPr>
              <a:t>crime</a:t>
            </a:r>
            <a:endParaRPr lang="de-DE" sz="2800" dirty="0">
              <a:solidFill>
                <a:srgbClr val="333333"/>
              </a:solidFill>
              <a:latin typeface="Cantarell" charset="0"/>
              <a:sym typeface="Cantarell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hape 224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Interchangeable hard disks</a:t>
            </a:r>
          </a:p>
        </p:txBody>
      </p:sp>
      <p:pic>
        <p:nvPicPr>
          <p:cNvPr id="24579" name="Shape 225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" y="1535113"/>
            <a:ext cx="4208463" cy="533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Shape 226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6913" y="1531938"/>
            <a:ext cx="4275137" cy="532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Shape 23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3" y="280988"/>
            <a:ext cx="9153526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Shape 236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325438"/>
            <a:ext cx="9167812" cy="624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hape 241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Lab work</a:t>
            </a:r>
          </a:p>
        </p:txBody>
      </p:sp>
      <p:pic>
        <p:nvPicPr>
          <p:cNvPr id="27651" name="Shape 242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0" y="1563688"/>
            <a:ext cx="7734300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56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algn="ctr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Laboratory exercises in IT- and Media Forensics</a:t>
            </a:r>
          </a:p>
        </p:txBody>
      </p:sp>
      <p:graphicFrame>
        <p:nvGraphicFramePr>
          <p:cNvPr id="57" name="Shape 57"/>
          <p:cNvGraphicFramePr/>
          <p:nvPr/>
        </p:nvGraphicFramePr>
        <p:xfrm>
          <a:off x="492125" y="2003425"/>
          <a:ext cx="8159750" cy="2933701"/>
        </p:xfrm>
        <a:graphic>
          <a:graphicData uri="http://schemas.openxmlformats.org/drawingml/2006/table">
            <a:tbl>
              <a:tblPr>
                <a:noFill/>
                <a:tableStyleId>{2ACA8500-74AE-4CF7-9CB0-95F144C6BD58}</a:tableStyleId>
              </a:tblPr>
              <a:tblGrid>
                <a:gridCol w="4106671"/>
                <a:gridCol w="4053079"/>
              </a:tblGrid>
              <a:tr h="5701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/>
                        <a:t>1. Computer Forensics</a:t>
                      </a:r>
                    </a:p>
                  </a:txBody>
                  <a:tcPr marL="91412" marR="91412" marT="91434" marB="9143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/>
                        <a:t>6. iOS forensics</a:t>
                      </a:r>
                    </a:p>
                  </a:txBody>
                  <a:tcPr marL="91412" marR="91412" marT="91434" marB="91434"/>
                </a:tc>
              </a:tr>
              <a:tr h="582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 dirty="0"/>
                        <a:t>2. </a:t>
                      </a:r>
                      <a:r>
                        <a:rPr lang="en" sz="2400" b="1" dirty="0" smtClean="0"/>
                        <a:t>H</a:t>
                      </a:r>
                      <a:r>
                        <a:rPr lang="de-DE" sz="2400" b="1" dirty="0" smtClean="0"/>
                        <a:t>DD</a:t>
                      </a:r>
                      <a:r>
                        <a:rPr lang="de-DE" sz="2400" b="1" baseline="0" dirty="0" smtClean="0"/>
                        <a:t> &amp; SSD</a:t>
                      </a:r>
                      <a:r>
                        <a:rPr lang="en" sz="2400" b="1" dirty="0" smtClean="0"/>
                        <a:t> </a:t>
                      </a:r>
                      <a:r>
                        <a:rPr lang="en" sz="2400" b="1" dirty="0"/>
                        <a:t>forensics</a:t>
                      </a:r>
                    </a:p>
                  </a:txBody>
                  <a:tcPr marL="91412" marR="91412" marT="91434" marB="9143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/>
                        <a:t>7. Windows forensics</a:t>
                      </a:r>
                    </a:p>
                  </a:txBody>
                  <a:tcPr marL="91412" marR="91412" marT="91434" marB="91434"/>
                </a:tc>
              </a:tr>
              <a:tr h="6041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/>
                        <a:t>3. Network forensics</a:t>
                      </a:r>
                    </a:p>
                  </a:txBody>
                  <a:tcPr marL="91412" marR="91412" marT="91434" marB="9143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/>
                        <a:t>8. Registry forensics </a:t>
                      </a:r>
                    </a:p>
                  </a:txBody>
                  <a:tcPr marL="91412" marR="91412" marT="91434" marB="91434"/>
                </a:tc>
              </a:tr>
              <a:tr h="582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 dirty="0"/>
                        <a:t>4. </a:t>
                      </a:r>
                      <a:r>
                        <a:rPr lang="de-DE" sz="2400" b="1" dirty="0" smtClean="0"/>
                        <a:t>Mobile</a:t>
                      </a:r>
                      <a:r>
                        <a:rPr lang="en" sz="2400" b="1" dirty="0" smtClean="0"/>
                        <a:t> </a:t>
                      </a:r>
                      <a:r>
                        <a:rPr lang="en" sz="2400" b="1" dirty="0"/>
                        <a:t>forensics </a:t>
                      </a:r>
                    </a:p>
                  </a:txBody>
                  <a:tcPr marL="91412" marR="91412" marT="91434" marB="9143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/>
                        <a:t>9. Email forensics</a:t>
                      </a:r>
                    </a:p>
                  </a:txBody>
                  <a:tcPr marL="91412" marR="91412" marT="91434" marB="91434"/>
                </a:tc>
              </a:tr>
              <a:tr h="5940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/>
                        <a:t>5. Android forensics</a:t>
                      </a:r>
                    </a:p>
                  </a:txBody>
                  <a:tcPr marL="91412" marR="91412" marT="91434" marB="9143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 dirty="0"/>
                        <a:t>10. Many other areas .....</a:t>
                      </a:r>
                    </a:p>
                  </a:txBody>
                  <a:tcPr marL="91412" marR="91412" marT="91434" marB="91434"/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hape 56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algn="ctr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Laboratory exercises in IT- and Media Forensics</a:t>
            </a:r>
          </a:p>
        </p:txBody>
      </p:sp>
      <p:graphicFrame>
        <p:nvGraphicFramePr>
          <p:cNvPr id="57" name="Shape 57"/>
          <p:cNvGraphicFramePr/>
          <p:nvPr/>
        </p:nvGraphicFramePr>
        <p:xfrm>
          <a:off x="492125" y="2003425"/>
          <a:ext cx="8159750" cy="2933701"/>
        </p:xfrm>
        <a:graphic>
          <a:graphicData uri="http://schemas.openxmlformats.org/drawingml/2006/table">
            <a:tbl>
              <a:tblPr>
                <a:noFill/>
                <a:tableStyleId>{2ACA8500-74AE-4CF7-9CB0-95F144C6BD58}</a:tableStyleId>
              </a:tblPr>
              <a:tblGrid>
                <a:gridCol w="4106671"/>
                <a:gridCol w="4053079"/>
              </a:tblGrid>
              <a:tr h="5701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/>
                        <a:t>1. Computer Forensics</a:t>
                      </a:r>
                    </a:p>
                  </a:txBody>
                  <a:tcPr marL="91412" marR="91412" marT="91434" marB="9143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/>
                        <a:t>6. iOS forensics</a:t>
                      </a:r>
                    </a:p>
                  </a:txBody>
                  <a:tcPr marL="91412" marR="91412" marT="91434" marB="91434"/>
                </a:tc>
              </a:tr>
              <a:tr h="582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 dirty="0"/>
                        <a:t>2. </a:t>
                      </a:r>
                      <a:r>
                        <a:rPr lang="en" sz="2400" b="1" dirty="0" smtClean="0"/>
                        <a:t>H</a:t>
                      </a:r>
                      <a:r>
                        <a:rPr lang="de-DE" sz="2400" b="1" dirty="0" smtClean="0"/>
                        <a:t>DD</a:t>
                      </a:r>
                      <a:r>
                        <a:rPr lang="de-DE" sz="2400" b="1" baseline="0" dirty="0" smtClean="0"/>
                        <a:t> &amp; SSD</a:t>
                      </a:r>
                      <a:r>
                        <a:rPr lang="en" sz="2400" b="1" dirty="0" smtClean="0"/>
                        <a:t> </a:t>
                      </a:r>
                      <a:r>
                        <a:rPr lang="en" sz="2400" b="1" dirty="0"/>
                        <a:t>forensics</a:t>
                      </a:r>
                    </a:p>
                  </a:txBody>
                  <a:tcPr marL="91412" marR="91412" marT="91434" marB="9143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/>
                        <a:t>7. Windows forensics</a:t>
                      </a:r>
                    </a:p>
                  </a:txBody>
                  <a:tcPr marL="91412" marR="91412" marT="91434" marB="91434"/>
                </a:tc>
              </a:tr>
              <a:tr h="6041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/>
                        <a:t>3. Network forensics</a:t>
                      </a:r>
                    </a:p>
                  </a:txBody>
                  <a:tcPr marL="91412" marR="91412" marT="91434" marB="9143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/>
                        <a:t>8. Registry forensics </a:t>
                      </a:r>
                    </a:p>
                  </a:txBody>
                  <a:tcPr marL="91412" marR="91412" marT="91434" marB="91434"/>
                </a:tc>
              </a:tr>
              <a:tr h="5827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 dirty="0"/>
                        <a:t>4. </a:t>
                      </a:r>
                      <a:r>
                        <a:rPr lang="de-DE" sz="2400" b="1" dirty="0" smtClean="0"/>
                        <a:t>Mobile</a:t>
                      </a:r>
                      <a:r>
                        <a:rPr lang="en" sz="2400" b="1" dirty="0" smtClean="0"/>
                        <a:t> </a:t>
                      </a:r>
                      <a:r>
                        <a:rPr lang="en" sz="2400" b="1" dirty="0"/>
                        <a:t>forensics </a:t>
                      </a:r>
                    </a:p>
                  </a:txBody>
                  <a:tcPr marL="91412" marR="91412" marT="91434" marB="9143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/>
                        <a:t>9. Email forensics</a:t>
                      </a:r>
                    </a:p>
                  </a:txBody>
                  <a:tcPr marL="91412" marR="91412" marT="91434" marB="91434"/>
                </a:tc>
              </a:tr>
              <a:tr h="59400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/>
                        <a:t>5. Android forensics</a:t>
                      </a:r>
                    </a:p>
                  </a:txBody>
                  <a:tcPr marL="91412" marR="91412" marT="91434" marB="91434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" sz="2400" b="1" dirty="0"/>
                        <a:t>10. Many other areas .....</a:t>
                      </a:r>
                    </a:p>
                  </a:txBody>
                  <a:tcPr marL="91412" marR="91412" marT="91434" marB="91434"/>
                </a:tc>
              </a:tr>
            </a:tbl>
          </a:graphicData>
        </a:graphic>
      </p:graphicFrame>
      <p:graphicFrame>
        <p:nvGraphicFramePr>
          <p:cNvPr id="2050" name="Objekt 1"/>
          <p:cNvGraphicFramePr>
            <a:graphicFrameLocks noChangeAspect="1"/>
          </p:cNvGraphicFramePr>
          <p:nvPr/>
        </p:nvGraphicFramePr>
        <p:xfrm>
          <a:off x="468313" y="1700213"/>
          <a:ext cx="8207375" cy="4616450"/>
        </p:xfrm>
        <a:graphic>
          <a:graphicData uri="http://schemas.openxmlformats.org/presentationml/2006/ole">
            <p:oleObj spid="_x0000_s2050" name="Dokument" r:id="rId4" imgW="6324367" imgH="3555869" progId="Word.Document.12">
              <p:embed/>
            </p:oleObj>
          </a:graphicData>
        </a:graphic>
      </p:graphicFrame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Lab exercises, I</a:t>
            </a:r>
          </a:p>
        </p:txBody>
      </p:sp>
      <p:sp>
        <p:nvSpPr>
          <p:cNvPr id="29699" name="Textplatzhalter 2"/>
          <p:cNvSpPr txBox="1">
            <a:spLocks noGrp="1"/>
          </p:cNvSpPr>
          <p:nvPr>
            <p:ph type="body" idx="1"/>
          </p:nvPr>
        </p:nvSpPr>
        <p:spPr>
          <a:xfrm>
            <a:off x="539750" y="1557338"/>
            <a:ext cx="8229600" cy="4967287"/>
          </a:xfrm>
        </p:spPr>
        <p:txBody>
          <a:bodyPr/>
          <a:lstStyle/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0 Theorieübung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1 Erstellen eines forensischen Duplikats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2 Einbinden eines forensischen Duplikats und Suchen nach gelöschten Daten 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3 Extrahieren von Slack Space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4 E-Mail-Analyse 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5 Windows7-Registry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6.1 Passwort-Analyse-PRTK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6.2 Passwort-Analyse-Office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6.3 Passwort-Analyse-Win7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7 Mobil-Forensik-Allgemein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8 Mobil-Forensik-Android I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9 Mobil-Forensik-Android II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10 Netzwerk-Forensik</a:t>
            </a:r>
          </a:p>
          <a:p>
            <a:endParaRPr lang="de-DE" sz="20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endParaRPr lang="de-DE" sz="20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Lab exercises, II</a:t>
            </a:r>
          </a:p>
        </p:txBody>
      </p:sp>
      <p:sp>
        <p:nvSpPr>
          <p:cNvPr id="30723" name="Textplatzhalt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288"/>
          </a:xfrm>
        </p:spPr>
        <p:txBody>
          <a:bodyPr/>
          <a:lstStyle/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11 Netzwerk-Forensik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12 Netzwerk-Forensik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13 Netzwerk-Forensik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14 RAM und flüchtige Daten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15 RAM und flüchtige Daten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16 RAM und flüchtige Daten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17 DVD-Forensik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18 Linux-Forensik-Autopsy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20 Mac OS X Forensik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22 Linux-Forensik-Übung 1-4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23 Websicherheit: Analyse einer Login-Funktion und forensische Auswertung von Logdateien</a:t>
            </a:r>
          </a:p>
          <a:p>
            <a:r>
              <a:rPr lang="de-DE" sz="24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24 Penetration Testing</a:t>
            </a:r>
          </a:p>
          <a:p>
            <a:endParaRPr lang="de-DE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hape 50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Mobile Forensics – Exercises 1</a:t>
            </a:r>
          </a:p>
        </p:txBody>
      </p:sp>
      <p:sp>
        <p:nvSpPr>
          <p:cNvPr id="31747" name="Shape 51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Android Forensics Exercise 1 – Detailed forensic analysis of an Android mobile phone</a:t>
            </a:r>
            <a:endParaRPr lang="de-DE" sz="36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de-DE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Learn how to </a:t>
            </a:r>
            <a:r>
              <a:rPr lang="en-US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connecting a device and collecting the data</a:t>
            </a:r>
            <a:endParaRPr lang="de-DE" sz="280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de-DE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Learn how to use the mobile forensic software</a:t>
            </a:r>
          </a:p>
          <a:p>
            <a:pPr lvl="2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Oxygen Forensic Suite 2015</a:t>
            </a:r>
          </a:p>
          <a:p>
            <a:pPr lvl="2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CELLEBRITE UFED Physical Pro</a:t>
            </a: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Perform an analysis of the Android phone</a:t>
            </a: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Document the analysis</a:t>
            </a: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Demonstrate the results</a:t>
            </a: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Exchange ideas with other groups </a:t>
            </a:r>
            <a:endParaRPr lang="de-DE" sz="2800" smtClean="0"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hape 50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Mobile Forensics – Exercises 1</a:t>
            </a:r>
          </a:p>
        </p:txBody>
      </p:sp>
      <p:sp>
        <p:nvSpPr>
          <p:cNvPr id="32771" name="Shape 51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Evaluation Exercise 1</a:t>
            </a:r>
          </a:p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endParaRPr lang="de-DE" sz="2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What data structure will appear after adding the phone (is the root file system visible)?</a:t>
            </a:r>
          </a:p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What information did you find, where did you find it and why in your opinion are these data forensically interesting?</a:t>
            </a:r>
            <a:endParaRPr lang="de-DE" sz="2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Compare with other groups: </a:t>
            </a:r>
            <a:r>
              <a:rPr lang="en-US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Which image provided the most valuable information that could be extracted and why? </a:t>
            </a:r>
            <a:endParaRPr lang="de-DE" sz="2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endParaRPr lang="de-DE" sz="2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3" descr="Marie_hattar_2_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3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hape 50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Mobile Forensics – Exercises 2</a:t>
            </a:r>
          </a:p>
        </p:txBody>
      </p:sp>
      <p:sp>
        <p:nvSpPr>
          <p:cNvPr id="34819" name="Shape 51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Android Forensics Exercise 2 – Differences between rooted and unrooted devices</a:t>
            </a: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access to the directory data/data/com.android.browser</a:t>
            </a:r>
            <a:endParaRPr lang="de-DE" sz="280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how many databases are on the device</a:t>
            </a: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extract the data</a:t>
            </a: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structure of deleted rows of data in SQLite databases</a:t>
            </a:r>
          </a:p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What information can be extracted?</a:t>
            </a:r>
          </a:p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What information is especially interesting?</a:t>
            </a: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</a:p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endParaRPr lang="de-DE" sz="2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 txBox="1"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</p:spPr>
        <p:txBody>
          <a:bodyPr/>
          <a:lstStyle/>
          <a:p>
            <a:pPr>
              <a:spcBef>
                <a:spcPct val="0"/>
              </a:spcBef>
              <a:buClr>
                <a:srgbClr val="333333"/>
              </a:buClr>
              <a:buFont typeface="Consolas" pitchFamily="49" charset="0"/>
              <a:buNone/>
            </a:pPr>
            <a:r>
              <a:rPr lang="de-DE" smtClean="0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HTC Desire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6650" y="0"/>
            <a:ext cx="41973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1"/>
          <p:cNvSpPr txBox="1">
            <a:spLocks/>
          </p:cNvSpPr>
          <p:nvPr/>
        </p:nvSpPr>
        <p:spPr bwMode="auto">
          <a:xfrm>
            <a:off x="395288" y="2276475"/>
            <a:ext cx="4824412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" rIns="45720" anchor="ctr"/>
          <a:lstStyle/>
          <a:p>
            <a:pPr eaLnBrk="0" hangingPunct="0">
              <a:defRPr/>
            </a:pPr>
            <a:endParaRPr lang="de-DE" sz="4600" dirty="0">
              <a:latin typeface="+mj-lt"/>
              <a:ea typeface="+mj-ea"/>
              <a:cs typeface="+mj-cs"/>
            </a:endParaRP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323850" y="3233738"/>
            <a:ext cx="6840538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 X-Ways Forensics </a:t>
            </a: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  <a:ea typeface="Times New Roman" pitchFamily="18" charset="0"/>
              </a:rPr>
              <a:t>EnCase</a:t>
            </a:r>
            <a:r>
              <a:rPr lang="en-US" sz="2800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 Forensic 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 Access Data Forensic Toolkit(FTK)</a:t>
            </a: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 Oxygen Forensic Suite 2011 </a:t>
            </a: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+mn-lt"/>
                <a:ea typeface="Times New Roman" pitchFamily="18" charset="0"/>
              </a:rPr>
              <a:t>MOBILedit</a:t>
            </a:r>
            <a:r>
              <a:rPr lang="en-US" sz="2800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! 5  </a:t>
            </a:r>
            <a:endParaRPr lang="de-DE" sz="1600" dirty="0">
              <a:solidFill>
                <a:schemeClr val="bg1"/>
              </a:solidFill>
              <a:latin typeface="+mn-lt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 Android SDK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sz="2800" dirty="0" err="1">
                <a:solidFill>
                  <a:schemeClr val="bg1"/>
                </a:solidFill>
                <a:latin typeface="+mn-lt"/>
                <a:ea typeface="Times New Roman" pitchFamily="18" charset="0"/>
              </a:rPr>
              <a:t>SQLite</a:t>
            </a:r>
            <a:r>
              <a:rPr lang="en-US" sz="2800" dirty="0">
                <a:solidFill>
                  <a:schemeClr val="bg1"/>
                </a:solidFill>
                <a:latin typeface="+mn-lt"/>
                <a:ea typeface="Times New Roman" pitchFamily="18" charset="0"/>
              </a:rPr>
              <a:t> Database Browser 2.0</a:t>
            </a:r>
            <a:r>
              <a:rPr lang="de-DE" dirty="0">
                <a:solidFill>
                  <a:schemeClr val="bg1"/>
                </a:solidFill>
                <a:latin typeface="+mn-lt"/>
              </a:rPr>
              <a:t> </a:t>
            </a:r>
            <a:endParaRPr lang="de-DE" sz="4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hape 50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Mobile Forensics – Usability</a:t>
            </a:r>
          </a:p>
        </p:txBody>
      </p:sp>
      <p:sp>
        <p:nvSpPr>
          <p:cNvPr id="45059" name="Shape 51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 exercises can be implemented and are practically feasible</a:t>
            </a:r>
            <a:endParaRPr lang="de-DE" sz="2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 this purpose, they have been included in the Master Course on IT and Media Forensics at the Brandenburg University of Applied Sciences</a:t>
            </a:r>
          </a:p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 Android forensics exercises were evaluated as a part of the whole forensics training lesson</a:t>
            </a:r>
            <a:endParaRPr lang="de-DE" sz="2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for the test 20 students of the Master of Science study program performed the tasks</a:t>
            </a:r>
            <a:r>
              <a:rPr lang="de-DE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hape 50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Mobile Forensics – Usability</a:t>
            </a:r>
          </a:p>
        </p:txBody>
      </p:sp>
      <p:sp>
        <p:nvSpPr>
          <p:cNvPr id="46083" name="Shape 51"/>
          <p:cNvSpPr txBox="1">
            <a:spLocks noGrp="1"/>
          </p:cNvSpPr>
          <p:nvPr>
            <p:ph type="body" idx="4294967295"/>
          </p:nvPr>
        </p:nvSpPr>
        <p:spPr>
          <a:xfrm>
            <a:off x="468313" y="1557338"/>
            <a:ext cx="8229600" cy="4967287"/>
          </a:xfrm>
        </p:spPr>
        <p:txBody>
          <a:bodyPr/>
          <a:lstStyle/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This eight questions had to be answered by each participant</a:t>
            </a: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400" smtClean="0">
                <a:latin typeface="Arial" pitchFamily="34" charset="0"/>
                <a:ea typeface="Arial" pitchFamily="34" charset="0"/>
                <a:cs typeface="Arial" pitchFamily="34" charset="0"/>
              </a:rPr>
              <a:t>Did the exercises help you to better understand the complex topic of IT forensics?</a:t>
            </a:r>
            <a:endParaRPr lang="de-DE" sz="240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400" smtClean="0">
                <a:latin typeface="Arial" pitchFamily="34" charset="0"/>
                <a:ea typeface="Arial" pitchFamily="34" charset="0"/>
                <a:cs typeface="Arial" pitchFamily="34" charset="0"/>
              </a:rPr>
              <a:t>How do you evaluate the workload and time expenses of the exercises?</a:t>
            </a:r>
            <a:endParaRPr lang="de-DE" sz="240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400" smtClean="0">
                <a:latin typeface="Arial" pitchFamily="34" charset="0"/>
                <a:ea typeface="Arial" pitchFamily="34" charset="0"/>
                <a:cs typeface="Arial" pitchFamily="34" charset="0"/>
              </a:rPr>
              <a:t>How did you like the practical part of the exercises?</a:t>
            </a:r>
            <a:endParaRPr lang="de-DE" sz="240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400" smtClean="0">
                <a:latin typeface="Arial" pitchFamily="34" charset="0"/>
                <a:ea typeface="Arial" pitchFamily="34" charset="0"/>
                <a:cs typeface="Arial" pitchFamily="34" charset="0"/>
              </a:rPr>
              <a:t>How difficult did, you find the exercises.</a:t>
            </a:r>
            <a:endParaRPr lang="de-DE" sz="240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400" smtClean="0">
                <a:latin typeface="Arial" pitchFamily="34" charset="0"/>
                <a:ea typeface="Arial" pitchFamily="34" charset="0"/>
                <a:cs typeface="Arial" pitchFamily="34" charset="0"/>
              </a:rPr>
              <a:t>How difficult did, you find the tasks of the exercises.</a:t>
            </a:r>
            <a:endParaRPr lang="de-DE" sz="240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400" smtClean="0">
                <a:latin typeface="Arial" pitchFamily="34" charset="0"/>
                <a:ea typeface="Arial" pitchFamily="34" charset="0"/>
                <a:cs typeface="Arial" pitchFamily="34" charset="0"/>
              </a:rPr>
              <a:t>How complex (in your opinion) were the questions?</a:t>
            </a:r>
            <a:endParaRPr lang="de-DE" sz="240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400" smtClean="0">
                <a:latin typeface="Arial" pitchFamily="34" charset="0"/>
                <a:ea typeface="Arial" pitchFamily="34" charset="0"/>
                <a:cs typeface="Arial" pitchFamily="34" charset="0"/>
              </a:rPr>
              <a:t>Was the accompanying theory sufficient?</a:t>
            </a:r>
            <a:endParaRPr lang="de-DE" sz="240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400" smtClean="0">
                <a:latin typeface="Arial" pitchFamily="34" charset="0"/>
                <a:ea typeface="Arial" pitchFamily="34" charset="0"/>
                <a:cs typeface="Arial" pitchFamily="34" charset="0"/>
              </a:rPr>
              <a:t>How big was the learning experience through the practical exercises according to the topic?</a:t>
            </a:r>
            <a:endParaRPr lang="de-DE" sz="240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endParaRPr lang="de-DE" sz="2800" smtClean="0"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hape 50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Mobile Forensics – Usability</a:t>
            </a:r>
          </a:p>
        </p:txBody>
      </p:sp>
      <p:sp>
        <p:nvSpPr>
          <p:cNvPr id="48131" name="Shape 51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Suggestions for improvement</a:t>
            </a:r>
            <a:endParaRPr lang="de-DE" sz="2800" smtClean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  <a:p>
            <a:pPr marL="457200" indent="-419100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 main areas found in need of improvement were</a:t>
            </a: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Deficiencies found in the understanding of the tasks</a:t>
            </a:r>
            <a:endParaRPr lang="de-DE" sz="280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very different hardware of the Android devices</a:t>
            </a: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r>
              <a:rPr lang="en-US" sz="2800" smtClean="0">
                <a:latin typeface="Arial" pitchFamily="34" charset="0"/>
                <a:ea typeface="Arial" pitchFamily="34" charset="0"/>
                <a:cs typeface="Arial" pitchFamily="34" charset="0"/>
              </a:rPr>
              <a:t>Android windows driver problems</a:t>
            </a:r>
            <a:endParaRPr lang="de-DE" sz="2800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1" eaLnBrk="1" hangingPunct="1">
              <a:buClr>
                <a:srgbClr val="333333"/>
              </a:buClr>
              <a:buSzPct val="167000"/>
              <a:buFontTx/>
              <a:buChar char="•"/>
            </a:pPr>
            <a:endParaRPr lang="de-DE" sz="2800" smtClean="0"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247"/>
          <p:cNvSpPr txBox="1"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pPr indent="228600" eaLnBrk="1" hangingPunct="1">
              <a:buClr>
                <a:srgbClr val="800000"/>
              </a:buClr>
            </a:pPr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Outlook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type="body" idx="4294967295"/>
          </p:nvPr>
        </p:nvSpPr>
        <p:spPr/>
        <p:txBody>
          <a:bodyPr>
            <a:noAutofit/>
          </a:bodyPr>
          <a:lstStyle/>
          <a:p>
            <a:pPr marL="457200" indent="-4191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/>
            </a:pPr>
            <a:r>
              <a:rPr lang="en" sz="3200" dirty="0">
                <a:ea typeface="Arial"/>
                <a:sym typeface="Arial"/>
              </a:rPr>
              <a:t>Increase of data to be investigated</a:t>
            </a:r>
          </a:p>
          <a:p>
            <a:pPr marL="457200" indent="-4191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/>
            </a:pPr>
            <a:r>
              <a:rPr lang="en" sz="3200" dirty="0">
                <a:ea typeface="Arial"/>
                <a:sym typeface="Arial"/>
              </a:rPr>
              <a:t>Demand for simple software, that supports the investigator</a:t>
            </a:r>
          </a:p>
          <a:p>
            <a:pPr marL="457200" indent="-4191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/>
            </a:pPr>
            <a:r>
              <a:rPr lang="en" sz="3200" dirty="0">
                <a:ea typeface="Arial"/>
                <a:sym typeface="Arial"/>
              </a:rPr>
              <a:t>Division of labour between forensic tools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3200" dirty="0">
              <a:ea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hape 174"/>
          <p:cNvSpPr txBox="1">
            <a:spLocks noChangeArrowheads="1"/>
          </p:cNvSpPr>
          <p:nvPr/>
        </p:nvSpPr>
        <p:spPr bwMode="auto">
          <a:xfrm>
            <a:off x="914400" y="512763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333333"/>
              </a:buClr>
              <a:buSzPct val="25000"/>
              <a:buFont typeface="Consolas" pitchFamily="49" charset="0"/>
              <a:buNone/>
            </a:pPr>
            <a:r>
              <a:rPr lang="de-DE" sz="3600" b="1">
                <a:solidFill>
                  <a:srgbClr val="800000"/>
                </a:solidFill>
              </a:rPr>
              <a:t>Summary - Outlook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 marL="411162" indent="-347662"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95000"/>
              <a:buFont typeface="Cantarell"/>
              <a:buChar char="▪"/>
              <a:defRPr/>
            </a:pPr>
            <a:r>
              <a:rPr lang="de-DE" sz="28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L</a:t>
            </a:r>
            <a:r>
              <a:rPr lang="en" sz="28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ot of potential for further tasks</a:t>
            </a:r>
          </a:p>
          <a:p>
            <a:pPr marL="411162" indent="-347662" fontAlgn="auto">
              <a:spcBef>
                <a:spcPts val="700"/>
              </a:spcBef>
              <a:spcAft>
                <a:spcPts val="0"/>
              </a:spcAft>
              <a:buClr>
                <a:srgbClr val="7F7F7F"/>
              </a:buClr>
              <a:buSzPct val="95000"/>
              <a:buFont typeface="Cantarell"/>
              <a:buChar char="▪"/>
              <a:defRPr/>
            </a:pPr>
            <a:r>
              <a:rPr lang="de-DE" sz="28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N</a:t>
            </a:r>
            <a:r>
              <a:rPr lang="en" sz="28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ew emerging topics </a:t>
            </a:r>
          </a:p>
          <a:p>
            <a:pPr marL="739775" lvl="1" indent="-295275" fontAlgn="auto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Cantarell"/>
              <a:buChar char="▫"/>
              <a:defRPr/>
            </a:pPr>
            <a:r>
              <a:rPr lang="en" sz="24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mobile devices (tablets, smartphones, PSP, navigation systems, ...)</a:t>
            </a:r>
          </a:p>
          <a:p>
            <a:pPr marL="739775" lvl="1" indent="-295275" fontAlgn="auto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Cantarell"/>
              <a:buChar char="▫"/>
              <a:defRPr/>
            </a:pPr>
            <a:r>
              <a:rPr lang="de-DE" sz="24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o</a:t>
            </a:r>
            <a:r>
              <a:rPr lang="en" sz="24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perating systems (iOS, Android)</a:t>
            </a:r>
          </a:p>
          <a:p>
            <a:pPr marL="739775" lvl="1" indent="-295275" fontAlgn="auto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Cantarell"/>
              <a:buChar char="▫"/>
              <a:defRPr/>
            </a:pPr>
            <a:r>
              <a:rPr lang="en" sz="24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flash memory analysis (SSD)</a:t>
            </a:r>
          </a:p>
          <a:p>
            <a:pPr marL="739775" lvl="1" indent="-295275" fontAlgn="auto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Cantarell"/>
              <a:buChar char="▫"/>
              <a:defRPr/>
            </a:pPr>
            <a:r>
              <a:rPr lang="de-DE" sz="24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o</a:t>
            </a:r>
            <a:r>
              <a:rPr lang="en" sz="24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pen source forensics</a:t>
            </a:r>
          </a:p>
          <a:p>
            <a:pPr marL="739775" lvl="1" indent="-295275" fontAlgn="auto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Cantarell"/>
              <a:buChar char="▫"/>
              <a:defRPr/>
            </a:pPr>
            <a:r>
              <a:rPr lang="de-DE" sz="24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g</a:t>
            </a:r>
            <a:r>
              <a:rPr lang="en" sz="24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ame consoles </a:t>
            </a:r>
          </a:p>
          <a:p>
            <a:pPr marL="739775" lvl="1" indent="-295275" fontAlgn="auto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Cantarell"/>
              <a:buChar char="▫"/>
              <a:defRPr/>
            </a:pPr>
            <a:r>
              <a:rPr lang="en" sz="24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cloud computing</a:t>
            </a:r>
          </a:p>
          <a:p>
            <a:pPr marL="739775" lvl="1" indent="-295275" fontAlgn="auto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Cantarell"/>
              <a:buChar char="▫"/>
              <a:defRPr/>
            </a:pPr>
            <a:r>
              <a:rPr lang="en" sz="24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...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80" name="Shape 176"/>
          <p:cNvSpPr txBox="1">
            <a:spLocks noChangeArrowheads="1"/>
          </p:cNvSpPr>
          <p:nvPr/>
        </p:nvSpPr>
        <p:spPr bwMode="auto">
          <a:xfrm>
            <a:off x="785813" y="6416675"/>
            <a:ext cx="19764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endParaRPr lang="de-DE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hape 181"/>
          <p:cNvSpPr txBox="1">
            <a:spLocks noChangeArrowheads="1"/>
          </p:cNvSpPr>
          <p:nvPr/>
        </p:nvSpPr>
        <p:spPr bwMode="auto">
          <a:xfrm>
            <a:off x="914400" y="512763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333333"/>
              </a:buClr>
              <a:buSzPct val="25000"/>
              <a:buFont typeface="Consolas" pitchFamily="49" charset="0"/>
              <a:buNone/>
            </a:pPr>
            <a:r>
              <a:rPr lang="de-DE" sz="3600" b="1">
                <a:solidFill>
                  <a:srgbClr val="800000"/>
                </a:solidFill>
              </a:rPr>
              <a:t>Summary - Outlook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 marL="411162" indent="-347662"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95000"/>
              <a:buFont typeface="Cantarell"/>
              <a:buChar char="▪"/>
              <a:defRPr/>
            </a:pPr>
            <a:r>
              <a:rPr lang="de-DE" sz="28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N</a:t>
            </a:r>
            <a:r>
              <a:rPr lang="en" sz="28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eed for specialized and well-trained experts and investigators </a:t>
            </a:r>
          </a:p>
          <a:p>
            <a:pPr marL="411162" indent="-347662"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95000"/>
              <a:buFont typeface="Cantarell"/>
              <a:buChar char="▪"/>
              <a:defRPr/>
            </a:pPr>
            <a:endParaRPr lang="en" sz="2800" kern="0" dirty="0">
              <a:solidFill>
                <a:schemeClr val="dk1"/>
              </a:solidFill>
              <a:latin typeface="Cantarell"/>
              <a:ea typeface="Cantarell"/>
              <a:cs typeface="Cantarell"/>
              <a:sym typeface="Cantarell"/>
            </a:endParaRPr>
          </a:p>
          <a:p>
            <a:pPr marL="411162" indent="-347662" fontAlgn="auto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95000"/>
              <a:buFont typeface="Cantarell"/>
              <a:buChar char="▪"/>
              <a:defRPr/>
            </a:pPr>
            <a:r>
              <a:rPr lang="en" sz="28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fast development in IT- and media forensics, new mobile devices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ern="0" dirty="0">
              <a:latin typeface="Arial"/>
              <a:ea typeface="Arial"/>
              <a:cs typeface="Arial"/>
              <a:sym typeface="Arial"/>
            </a:endParaRPr>
          </a:p>
          <a:p>
            <a:pPr marL="411162" indent="-347662" fontAlgn="auto">
              <a:spcBef>
                <a:spcPts val="700"/>
              </a:spcBef>
              <a:spcAft>
                <a:spcPts val="0"/>
              </a:spcAft>
              <a:buClr>
                <a:srgbClr val="7F7F7F"/>
              </a:buClr>
              <a:buSzPct val="95000"/>
              <a:buFont typeface="Cantarell"/>
              <a:buChar char="▪"/>
              <a:defRPr/>
            </a:pPr>
            <a:r>
              <a:rPr lang="de-DE" sz="28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F</a:t>
            </a:r>
            <a:r>
              <a:rPr lang="en" sz="2800" kern="0" dirty="0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orensic investigators need lifelong learning and training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hape 259"/>
          <p:cNvSpPr txBox="1">
            <a:spLocks noGrp="1"/>
          </p:cNvSpPr>
          <p:nvPr>
            <p:ph type="subTitle" idx="4294967295"/>
          </p:nvPr>
        </p:nvSpPr>
        <p:spPr>
          <a:xfrm>
            <a:off x="685800" y="5195888"/>
            <a:ext cx="7772400" cy="614362"/>
          </a:xfrm>
        </p:spPr>
        <p:txBody>
          <a:bodyPr/>
          <a:lstStyle/>
          <a:p>
            <a:pPr marL="0" indent="0" algn="ctr" eaLnBrk="1" hangingPunct="1"/>
            <a:r>
              <a:rPr lang="de-DE" sz="3600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Death by Powerpoint !!!</a:t>
            </a:r>
          </a:p>
        </p:txBody>
      </p:sp>
      <p:pic>
        <p:nvPicPr>
          <p:cNvPr id="52227" name="Shape 260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9688" y="1466850"/>
            <a:ext cx="48196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Shape 261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2288" y="339725"/>
            <a:ext cx="4462462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hape 266"/>
          <p:cNvSpPr txBox="1">
            <a:spLocks noGrp="1"/>
          </p:cNvSpPr>
          <p:nvPr>
            <p:ph type="ctrTitle"/>
          </p:nvPr>
        </p:nvSpPr>
        <p:spPr>
          <a:xfrm>
            <a:off x="685800" y="630238"/>
            <a:ext cx="7772400" cy="577850"/>
          </a:xfrm>
        </p:spPr>
        <p:txBody>
          <a:bodyPr anchor="ctr"/>
          <a:lstStyle/>
          <a:p>
            <a:pPr algn="ctr" eaLnBrk="1" hangingPunct="1">
              <a:spcBef>
                <a:spcPct val="0"/>
              </a:spcBef>
              <a:buClr>
                <a:srgbClr val="800000"/>
              </a:buClr>
              <a:buSzTx/>
              <a:buFontTx/>
              <a:buNone/>
            </a:pPr>
            <a:r>
              <a:rPr lang="de-DE" sz="4800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Questions or tired?</a:t>
            </a:r>
          </a:p>
        </p:txBody>
      </p:sp>
      <p:sp>
        <p:nvSpPr>
          <p:cNvPr id="53251" name="Shape 267"/>
          <p:cNvSpPr txBox="1">
            <a:spLocks noGrp="1"/>
          </p:cNvSpPr>
          <p:nvPr>
            <p:ph type="subTitle" idx="1"/>
          </p:nvPr>
        </p:nvSpPr>
        <p:spPr>
          <a:xfrm>
            <a:off x="685800" y="5195888"/>
            <a:ext cx="7772400" cy="614362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>
                <a:srgbClr val="333333"/>
              </a:buClr>
              <a:buSzTx/>
              <a:buFontTx/>
              <a:buNone/>
            </a:pPr>
            <a:r>
              <a:rPr lang="de-DE" b="1" smtClean="0">
                <a:solidFill>
                  <a:srgbClr val="80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Arial" pitchFamily="34" charset="0"/>
              </a:rPr>
              <a:t>Thank you for your attention!</a:t>
            </a:r>
          </a:p>
        </p:txBody>
      </p:sp>
      <p:pic>
        <p:nvPicPr>
          <p:cNvPr id="53252" name="Shape 26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5613" y="1196975"/>
            <a:ext cx="573246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Shape 269"/>
          <p:cNvSpPr txBox="1">
            <a:spLocks noChangeArrowheads="1"/>
          </p:cNvSpPr>
          <p:nvPr/>
        </p:nvSpPr>
        <p:spPr bwMode="auto">
          <a:xfrm>
            <a:off x="457200" y="457200"/>
            <a:ext cx="30003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r>
              <a:rPr lang="de-DE"/>
              <a:t>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altLang="de-DE" sz="4000" dirty="0" smtClean="0">
                <a:solidFill>
                  <a:schemeClr val="bg1"/>
                </a:solidFill>
              </a:rPr>
              <a:t>Smart </a:t>
            </a:r>
            <a:r>
              <a:rPr lang="de-DE" altLang="de-DE" sz="4000" dirty="0" err="1" smtClean="0">
                <a:solidFill>
                  <a:schemeClr val="bg1"/>
                </a:solidFill>
              </a:rPr>
              <a:t>home</a:t>
            </a:r>
            <a:endParaRPr lang="de-DE" altLang="de-DE" sz="4000" dirty="0" smtClean="0">
              <a:solidFill>
                <a:schemeClr val="bg1"/>
              </a:solidFill>
            </a:endParaRPr>
          </a:p>
        </p:txBody>
      </p:sp>
      <p:pic>
        <p:nvPicPr>
          <p:cNvPr id="25603" name="Inhaltsplatzhalter 3" descr="Banner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020888"/>
            <a:ext cx="8229600" cy="31511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nhaltsplatzhalter 3" descr="FX_graphic_InternetOfThings_Mar1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nhaltsplatzhalter 3" descr="rfid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84138" y="46038"/>
            <a:ext cx="9228138" cy="6811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nhaltsplatzhalter 3" descr="internet-of-things-cart-of-the-day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3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nhaltsplatzhalter 3" descr="ericsson_q1_2012_mobile_data_traffic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65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Theme">
  <a:themeElements>
    <a:clrScheme name="Custom 352">
      <a:dk1>
        <a:srgbClr val="333333"/>
      </a:dk1>
      <a:lt1>
        <a:srgbClr val="FFFFFF"/>
      </a:lt1>
      <a:dk2>
        <a:srgbClr val="800000"/>
      </a:dk2>
      <a:lt2>
        <a:srgbClr val="CCCCCC"/>
      </a:lt2>
      <a:accent1>
        <a:srgbClr val="0E427E"/>
      </a:accent1>
      <a:accent2>
        <a:srgbClr val="C5AF48"/>
      </a:accent2>
      <a:accent3>
        <a:srgbClr val="327C56"/>
      </a:accent3>
      <a:accent4>
        <a:srgbClr val="387B7D"/>
      </a:accent4>
      <a:accent5>
        <a:srgbClr val="BA7436"/>
      </a:accent5>
      <a:accent6>
        <a:srgbClr val="804000"/>
      </a:accent6>
      <a:hlink>
        <a:srgbClr val="1D6B8D"/>
      </a:hlink>
      <a:folHlink>
        <a:srgbClr val="103B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988</Words>
  <Application>Microsoft Office PowerPoint</Application>
  <PresentationFormat>Bildschirmpräsentation (4:3)</PresentationFormat>
  <Paragraphs>202</Paragraphs>
  <Slides>49</Slides>
  <Notes>29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1" baseType="lpstr">
      <vt:lpstr>Custom Theme</vt:lpstr>
      <vt:lpstr>Dokument</vt:lpstr>
      <vt:lpstr>Cybersecurity and Forensic Challenges – A Bibliographic Review</vt:lpstr>
      <vt:lpstr>Cyber security - Main Problems</vt:lpstr>
      <vt:lpstr>Folie 3</vt:lpstr>
      <vt:lpstr>Folie 4</vt:lpstr>
      <vt:lpstr>Smart home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Cybercrime – www.hackmageddon.com</vt:lpstr>
      <vt:lpstr>Attacked Targets</vt:lpstr>
      <vt:lpstr>Folie 17</vt:lpstr>
      <vt:lpstr>Motivation – Pressestimmen</vt:lpstr>
      <vt:lpstr>Smartphones market share</vt:lpstr>
      <vt:lpstr>Introduction</vt:lpstr>
      <vt:lpstr>Lab Equipment - Software</vt:lpstr>
      <vt:lpstr>Lab Equipment - Hardware</vt:lpstr>
      <vt:lpstr>Forensic Server</vt:lpstr>
      <vt:lpstr>Forensic workstations</vt:lpstr>
      <vt:lpstr>Smartphones</vt:lpstr>
      <vt:lpstr>Forensics lab work</vt:lpstr>
      <vt:lpstr>Tableau TD3 Forensic Imager</vt:lpstr>
      <vt:lpstr>Folie 28</vt:lpstr>
      <vt:lpstr>Folie 29</vt:lpstr>
      <vt:lpstr>Interchangeable hard disks</vt:lpstr>
      <vt:lpstr>Folie 31</vt:lpstr>
      <vt:lpstr>Folie 32</vt:lpstr>
      <vt:lpstr>Lab work</vt:lpstr>
      <vt:lpstr>Laboratory exercises in IT- and Media Forensics</vt:lpstr>
      <vt:lpstr>Laboratory exercises in IT- and Media Forensics</vt:lpstr>
      <vt:lpstr>Lab exercises, I</vt:lpstr>
      <vt:lpstr>Lab exercises, II</vt:lpstr>
      <vt:lpstr>Mobile Forensics – Exercises 1</vt:lpstr>
      <vt:lpstr>Mobile Forensics – Exercises 1</vt:lpstr>
      <vt:lpstr>Mobile Forensics – Exercises 2</vt:lpstr>
      <vt:lpstr>HTC Desire</vt:lpstr>
      <vt:lpstr>Mobile Forensics – Usability</vt:lpstr>
      <vt:lpstr>Mobile Forensics – Usability</vt:lpstr>
      <vt:lpstr>Mobile Forensics – Usability</vt:lpstr>
      <vt:lpstr>Outlook</vt:lpstr>
      <vt:lpstr>Folie 46</vt:lpstr>
      <vt:lpstr>Folie 47</vt:lpstr>
      <vt:lpstr>Folie 48</vt:lpstr>
      <vt:lpstr>Questions or tired?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training and education in the field of computer and mobile forensics,  Part III: Network Forensics - Penetration Testing</dc:title>
  <dc:creator>RC-FHB</dc:creator>
  <cp:lastModifiedBy>HP</cp:lastModifiedBy>
  <cp:revision>109</cp:revision>
  <dcterms:modified xsi:type="dcterms:W3CDTF">2018-01-29T18:52:24Z</dcterms:modified>
</cp:coreProperties>
</file>