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60" r:id="rId2"/>
  </p:sldMasterIdLst>
  <p:notesMasterIdLst>
    <p:notesMasterId r:id="rId24"/>
  </p:notesMasterIdLst>
  <p:sldIdLst>
    <p:sldId id="306" r:id="rId3"/>
    <p:sldId id="307" r:id="rId4"/>
    <p:sldId id="263" r:id="rId5"/>
    <p:sldId id="294" r:id="rId6"/>
    <p:sldId id="308" r:id="rId7"/>
    <p:sldId id="280" r:id="rId8"/>
    <p:sldId id="290" r:id="rId9"/>
    <p:sldId id="291" r:id="rId10"/>
    <p:sldId id="285" r:id="rId11"/>
    <p:sldId id="286" r:id="rId12"/>
    <p:sldId id="309" r:id="rId13"/>
    <p:sldId id="277" r:id="rId14"/>
    <p:sldId id="276" r:id="rId15"/>
    <p:sldId id="303" r:id="rId16"/>
    <p:sldId id="304" r:id="rId17"/>
    <p:sldId id="300" r:id="rId18"/>
    <p:sldId id="301" r:id="rId19"/>
    <p:sldId id="302" r:id="rId20"/>
    <p:sldId id="305" r:id="rId21"/>
    <p:sldId id="272" r:id="rId22"/>
    <p:sldId id="31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47C"/>
    <a:srgbClr val="FF01CF"/>
    <a:srgbClr val="09F7F7"/>
    <a:srgbClr val="D1F20E"/>
    <a:srgbClr val="A3F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43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250" y="175"/>
      </p:cViewPr>
      <p:guideLst>
        <p:guide orient="horz" pos="403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9ABEF-BF7A-44D9-8651-4E44FE1571FE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E4C8F-CD11-4687-8EF9-6838CD44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4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94846" y="1769078"/>
            <a:ext cx="7437816" cy="27270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baseline="0">
                <a:solidFill>
                  <a:srgbClr val="BF57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98884" y="4773623"/>
            <a:ext cx="6733778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954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8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77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4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3225" marR="0" indent="-403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Ø"/>
              <a:tabLst/>
              <a:defRPr sz="2400"/>
            </a:lvl1pPr>
            <a:lvl2pPr marL="746125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 sz="2200"/>
            </a:lvl2pPr>
            <a:lvl3pPr marL="1028700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Book Antiqua" panose="02040602050305030304" pitchFamily="18" charset="0"/>
              <a:buChar char="–"/>
              <a:tabLst/>
              <a:defRPr sz="2000"/>
            </a:lvl3pPr>
            <a:lvl4pPr marL="1089025" marR="0" indent="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4pPr>
            <a:lvl5pPr marL="1371600" marR="0" indent="2889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marL="403225" marR="0" lvl="0" indent="-403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Click to edit Master text styles</a:t>
            </a:r>
          </a:p>
          <a:p>
            <a:pPr marL="746125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Second level</a:t>
            </a:r>
          </a:p>
          <a:p>
            <a:pPr marL="1028700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Third level</a:t>
            </a:r>
          </a:p>
          <a:p>
            <a:pPr marL="1089025" marR="0" lvl="3" indent="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Fourth level</a:t>
            </a:r>
          </a:p>
          <a:p>
            <a:pPr marL="1371600" marR="0" lvl="4" indent="2889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4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5625"/>
            <a:ext cx="45148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0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6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3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0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0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6350"/>
            <a:ext cx="9144000" cy="930275"/>
          </a:xfrm>
          <a:prstGeom prst="rect">
            <a:avLst/>
          </a:prstGeom>
          <a:solidFill>
            <a:srgbClr val="B043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4" descr="Cockrell_KO_formal_EC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190500"/>
            <a:ext cx="4840288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12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449505" rtl="0" eaLnBrk="1" latinLnBrk="0" hangingPunct="1">
        <a:spcBef>
          <a:spcPct val="0"/>
        </a:spcBef>
        <a:buNone/>
        <a:defRPr sz="43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129" indent="-337129" algn="l" defTabSz="449505" rtl="0" eaLnBrk="1" latinLnBrk="0" hangingPunct="1">
        <a:spcBef>
          <a:spcPct val="20000"/>
        </a:spcBef>
        <a:buFont typeface="Arial"/>
        <a:buChar char="•"/>
        <a:defRPr sz="3177" kern="1200">
          <a:solidFill>
            <a:schemeClr val="tx1"/>
          </a:solidFill>
          <a:latin typeface="+mn-lt"/>
          <a:ea typeface="+mn-ea"/>
          <a:cs typeface="+mn-cs"/>
        </a:defRPr>
      </a:lvl1pPr>
      <a:lvl2pPr marL="730446" indent="-280941" algn="l" defTabSz="449505" rtl="0" eaLnBrk="1" latinLnBrk="0" hangingPunct="1">
        <a:spcBef>
          <a:spcPct val="20000"/>
        </a:spcBef>
        <a:buFont typeface="Arial"/>
        <a:buChar char="–"/>
        <a:defRPr sz="2735" kern="1200">
          <a:solidFill>
            <a:schemeClr val="tx1"/>
          </a:solidFill>
          <a:latin typeface="+mn-lt"/>
          <a:ea typeface="+mn-ea"/>
          <a:cs typeface="+mn-cs"/>
        </a:defRPr>
      </a:lvl2pPr>
      <a:lvl3pPr marL="1123764" indent="-224753" algn="l" defTabSz="449505" rtl="0" eaLnBrk="1" latinLnBrk="0" hangingPunct="1">
        <a:spcBef>
          <a:spcPct val="20000"/>
        </a:spcBef>
        <a:buFont typeface="Arial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3pPr>
      <a:lvl4pPr marL="1573269" indent="-224753" algn="l" defTabSz="449505" rtl="0" eaLnBrk="1" latinLnBrk="0" hangingPunct="1">
        <a:spcBef>
          <a:spcPct val="20000"/>
        </a:spcBef>
        <a:buFont typeface="Arial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2022774" indent="-224753" algn="l" defTabSz="449505" rtl="0" eaLnBrk="1" latinLnBrk="0" hangingPunct="1">
        <a:spcBef>
          <a:spcPct val="20000"/>
        </a:spcBef>
        <a:buFont typeface="Arial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72279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5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1290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20796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655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90320"/>
            <a:ext cx="9144000" cy="488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134604"/>
            <a:ext cx="9144000" cy="930275"/>
          </a:xfrm>
          <a:prstGeom prst="rect">
            <a:avLst/>
          </a:prstGeom>
          <a:solidFill>
            <a:srgbClr val="B043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4" descr="Cockrell_KO_formal_ECE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5950454"/>
            <a:ext cx="4840288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1623" y="64818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B617F9CD-4CDF-44B7-BE7E-9F7A2EF12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8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228600" indent="0"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8915400" algn="l"/>
        </a:tabLst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Calibri" panose="020F0502020204030204" pitchFamily="34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Clr>
          <a:srgbClr val="002060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1pPr>
      <a:lvl2pPr marL="746125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2pPr>
      <a:lvl3pPr marL="1089025" indent="-342900" algn="l" defTabSz="914400" rtl="0" eaLnBrk="1" latinLnBrk="0" hangingPunct="1">
        <a:lnSpc>
          <a:spcPct val="90000"/>
        </a:lnSpc>
        <a:spcBef>
          <a:spcPts val="500"/>
        </a:spcBef>
        <a:buFont typeface="Book Antiqua" panose="02040602050305030304" pitchFamily="18" charset="0"/>
        <a:buChar char="–"/>
        <a:defRPr sz="20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3pPr>
      <a:lvl4pPr marL="1089025" indent="2825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4pPr>
      <a:lvl5pPr marL="1371600" indent="2889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41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tags" Target="../tags/tag33.xml"/><Relationship Id="rId16" Type="http://schemas.openxmlformats.org/officeDocument/2006/relationships/image" Target="../media/image44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39.png"/><Relationship Id="rId5" Type="http://schemas.openxmlformats.org/officeDocument/2006/relationships/tags" Target="../tags/tag36.xml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42.xml"/><Relationship Id="rId7" Type="http://schemas.openxmlformats.org/officeDocument/2006/relationships/image" Target="../media/image47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3.xm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4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55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54.png"/><Relationship Id="rId5" Type="http://schemas.openxmlformats.org/officeDocument/2006/relationships/tags" Target="../tags/tag49.xml"/><Relationship Id="rId10" Type="http://schemas.openxmlformats.org/officeDocument/2006/relationships/image" Target="../media/image53.png"/><Relationship Id="rId4" Type="http://schemas.openxmlformats.org/officeDocument/2006/relationships/tags" Target="../tags/tag48.xml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6.png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55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54.png"/><Relationship Id="rId5" Type="http://schemas.openxmlformats.org/officeDocument/2006/relationships/tags" Target="../tags/tag55.xml"/><Relationship Id="rId10" Type="http://schemas.openxmlformats.org/officeDocument/2006/relationships/image" Target="../media/image53.png"/><Relationship Id="rId4" Type="http://schemas.openxmlformats.org/officeDocument/2006/relationships/tags" Target="../tags/tag54.xml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56.png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55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54.png"/><Relationship Id="rId5" Type="http://schemas.openxmlformats.org/officeDocument/2006/relationships/tags" Target="../tags/tag61.xml"/><Relationship Id="rId10" Type="http://schemas.openxmlformats.org/officeDocument/2006/relationships/image" Target="../media/image53.png"/><Relationship Id="rId4" Type="http://schemas.openxmlformats.org/officeDocument/2006/relationships/tags" Target="../tags/tag60.xml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13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tags" Target="../tags/tag5.xml"/><Relationship Id="rId16" Type="http://schemas.openxmlformats.org/officeDocument/2006/relationships/image" Target="../media/image16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11.png"/><Relationship Id="rId5" Type="http://schemas.openxmlformats.org/officeDocument/2006/relationships/tags" Target="../tags/tag8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4.xml"/><Relationship Id="rId7" Type="http://schemas.openxmlformats.org/officeDocument/2006/relationships/image" Target="../media/image1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8.png"/><Relationship Id="rId5" Type="http://schemas.openxmlformats.org/officeDocument/2006/relationships/image" Target="../media/image150.png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tags" Target="../tags/tag16.xml"/><Relationship Id="rId16" Type="http://schemas.openxmlformats.org/officeDocument/2006/relationships/image" Target="../media/image26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21.png"/><Relationship Id="rId5" Type="http://schemas.openxmlformats.org/officeDocument/2006/relationships/tags" Target="../tags/tag19.xml"/><Relationship Id="rId15" Type="http://schemas.openxmlformats.org/officeDocument/2006/relationships/image" Target="../media/image25.png"/><Relationship Id="rId10" Type="http://schemas.openxmlformats.org/officeDocument/2006/relationships/slideLayout" Target="../slideLayouts/slideLayout3.xml"/><Relationship Id="rId19" Type="http://schemas.openxmlformats.org/officeDocument/2006/relationships/image" Target="../media/image29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33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tags" Target="../tags/tag25.xml"/><Relationship Id="rId16" Type="http://schemas.openxmlformats.org/officeDocument/2006/relationships/image" Target="../media/image36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31.png"/><Relationship Id="rId5" Type="http://schemas.openxmlformats.org/officeDocument/2006/relationships/tags" Target="../tags/tag28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4846" y="1405339"/>
            <a:ext cx="7971298" cy="2727060"/>
          </a:xfrm>
        </p:spPr>
        <p:txBody>
          <a:bodyPr/>
          <a:lstStyle/>
          <a:p>
            <a:r>
              <a:rPr lang="en-US" dirty="0"/>
              <a:t>Data-Driven </a:t>
            </a:r>
            <a:r>
              <a:rPr lang="en-US" dirty="0" smtClean="0"/>
              <a:t>Recovery of </a:t>
            </a:r>
            <a:r>
              <a:rPr lang="en-US" dirty="0"/>
              <a:t>Frequency Response from Ambient </a:t>
            </a:r>
            <a:r>
              <a:rPr lang="en-US" dirty="0" smtClean="0"/>
              <a:t>Synchrophasor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884" y="4238572"/>
            <a:ext cx="6733778" cy="241987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Hao Zhu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Assistant Professor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Department of ECE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The University of Texas at Austin 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Acknowledgements: </a:t>
            </a:r>
            <a:r>
              <a:rPr lang="en-US" dirty="0" smtClean="0">
                <a:solidFill>
                  <a:schemeClr val="tx1"/>
                </a:solidFill>
              </a:rPr>
              <a:t>Phuc Huynh, Qianli Chen, Ahmed Elbanna, FNET/</a:t>
            </a:r>
            <a:r>
              <a:rPr lang="en-US" dirty="0" err="1" smtClean="0">
                <a:solidFill>
                  <a:schemeClr val="tx1"/>
                </a:solidFill>
              </a:rPr>
              <a:t>GridEye</a:t>
            </a:r>
            <a:r>
              <a:rPr lang="en-US" dirty="0" smtClean="0">
                <a:solidFill>
                  <a:schemeClr val="tx1"/>
                </a:solidFill>
              </a:rPr>
              <a:t> datasets, </a:t>
            </a:r>
            <a:r>
              <a:rPr lang="en-US">
                <a:solidFill>
                  <a:schemeClr val="tx1"/>
                </a:solidFill>
              </a:rPr>
              <a:t>NSF </a:t>
            </a:r>
            <a:r>
              <a:rPr lang="en-US" smtClean="0">
                <a:solidFill>
                  <a:schemeClr val="tx1"/>
                </a:solidFill>
              </a:rPr>
              <a:t>ECCS-1802319, </a:t>
            </a:r>
            <a:r>
              <a:rPr lang="en-US" dirty="0" smtClean="0">
                <a:solidFill>
                  <a:schemeClr val="tx1"/>
                </a:solidFill>
              </a:rPr>
              <a:t>Siebel Energy </a:t>
            </a:r>
            <a:r>
              <a:rPr lang="en-US" dirty="0" err="1" smtClean="0">
                <a:solidFill>
                  <a:schemeClr val="tx1"/>
                </a:solidFill>
              </a:rPr>
              <a:t>Insititute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Equivalence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1623" y="6476945"/>
            <a:ext cx="2057400" cy="365125"/>
          </a:xfrm>
        </p:spPr>
        <p:txBody>
          <a:bodyPr/>
          <a:lstStyle/>
          <a:p>
            <a:fld id="{B617F9CD-4CDF-44B7-BE7E-9F7A2EF12FF4}" type="slidenum">
              <a:rPr lang="en-US" smtClean="0"/>
              <a:t>10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38791" y="3685002"/>
            <a:ext cx="8349893" cy="817952"/>
            <a:chOff x="138791" y="3685002"/>
            <a:chExt cx="8349893" cy="817952"/>
          </a:xfrm>
        </p:grpSpPr>
        <p:sp>
          <p:nvSpPr>
            <p:cNvPr id="5" name="Rounded Rectangle 4"/>
            <p:cNvSpPr/>
            <p:nvPr/>
          </p:nvSpPr>
          <p:spPr>
            <a:xfrm>
              <a:off x="138791" y="3685002"/>
              <a:ext cx="8349893" cy="817952"/>
            </a:xfrm>
            <a:prstGeom prst="roundRect">
              <a:avLst>
                <a:gd name="adj" fmla="val 9440"/>
              </a:avLst>
            </a:prstGeom>
            <a:solidFill>
              <a:srgbClr val="A3F7B3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200" i="1" dirty="0">
                  <a:latin typeface="Book Antiqua" panose="02040602050305030304" pitchFamily="18" charset="0"/>
                </a:rPr>
                <a:t>Prop: </a:t>
              </a:r>
              <a:r>
                <a:rPr lang="en-US" sz="2200" dirty="0">
                  <a:latin typeface="Book Antiqua" panose="02040602050305030304" pitchFamily="18" charset="0"/>
                </a:rPr>
                <a:t>Under (</a:t>
              </a:r>
              <a:r>
                <a:rPr lang="en-US" sz="2200" b="1" i="1" dirty="0">
                  <a:latin typeface="Book Antiqua" panose="02040602050305030304" pitchFamily="18" charset="0"/>
                </a:rPr>
                <a:t>as1)-(as3)</a:t>
              </a:r>
              <a:r>
                <a:rPr lang="en-US" sz="2200" dirty="0">
                  <a:latin typeface="Book Antiqua" panose="02040602050305030304" pitchFamily="18" charset="0"/>
                </a:rPr>
                <a:t>, </a:t>
              </a:r>
              <a:r>
                <a:rPr lang="en-US" sz="2200" dirty="0" smtClean="0">
                  <a:latin typeface="Book Antiqua" panose="02040602050305030304" pitchFamily="18" charset="0"/>
                </a:rPr>
                <a:t>frequency response </a:t>
              </a:r>
              <a:r>
                <a:rPr lang="en-US" sz="2200" dirty="0">
                  <a:latin typeface="Book Antiqua" panose="02040602050305030304" pitchFamily="18" charset="0"/>
                </a:rPr>
                <a:t>can be recovered by </a:t>
              </a:r>
            </a:p>
            <a:p>
              <a:r>
                <a:rPr lang="en-US" sz="2200" dirty="0">
                  <a:latin typeface="Book Antiqua" panose="02040602050305030304" pitchFamily="18" charset="0"/>
                </a:rPr>
                <a:t>          cross-correlating       and       as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704" y="4084833"/>
              <a:ext cx="1987963" cy="30506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17" y="5446812"/>
            <a:ext cx="5800913" cy="67034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59813" y="1964121"/>
            <a:ext cx="8233032" cy="524963"/>
          </a:xfrm>
          <a:prstGeom prst="roundRect">
            <a:avLst>
              <a:gd name="adj" fmla="val 9440"/>
            </a:avLst>
          </a:prstGeom>
          <a:solidFill>
            <a:srgbClr val="FCE47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>
                <a:latin typeface="Book Antiqua" panose="02040602050305030304" pitchFamily="18" charset="0"/>
              </a:rPr>
              <a:t>(</a:t>
            </a:r>
            <a:r>
              <a:rPr lang="en-US" sz="2000" b="1" i="1" dirty="0">
                <a:latin typeface="Book Antiqua" panose="02040602050305030304" pitchFamily="18" charset="0"/>
              </a:rPr>
              <a:t>as3) </a:t>
            </a:r>
            <a:r>
              <a:rPr lang="en-US" sz="2000" dirty="0">
                <a:latin typeface="Book Antiqua" panose="02040602050305030304" pitchFamily="18" charset="0"/>
              </a:rPr>
              <a:t>Input noise variance proportional to </a:t>
            </a:r>
            <a:r>
              <a:rPr lang="en-US" sz="2000" dirty="0" smtClean="0">
                <a:latin typeface="Book Antiqua" panose="02040602050305030304" pitchFamily="18" charset="0"/>
              </a:rPr>
              <a:t>inertia</a:t>
            </a:r>
            <a:r>
              <a:rPr lang="en-US" sz="2000" dirty="0">
                <a:latin typeface="Book Antiqua" panose="02040602050305030304" pitchFamily="18" charset="0"/>
              </a:rPr>
              <a:t>; i.e., 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07" y="3162516"/>
            <a:ext cx="4387049" cy="3047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19" y="2101559"/>
            <a:ext cx="950976" cy="228600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83927" y="2655275"/>
            <a:ext cx="9005207" cy="476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marR="0" indent="-403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Ø"/>
              <a:tabLst/>
              <a:defRPr sz="24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746125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 sz="22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028700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Book Antiqua" panose="02040602050305030304" pitchFamily="18" charset="0"/>
              <a:buChar char="–"/>
              <a:tabLst/>
              <a:defRPr sz="20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089025" marR="0" indent="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371600" marR="0" indent="2889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rgbClr val="FF0000"/>
                </a:solidFill>
              </a:rPr>
              <a:t>Homogeneously </a:t>
            </a:r>
            <a:r>
              <a:rPr lang="en-US" sz="2200" dirty="0" smtClean="0"/>
              <a:t>excited modes: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identical and uncorrelated</a:t>
            </a:r>
            <a:endParaRPr lang="en-US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5786613-E6D9-4845-8454-FED0CA954B1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00" y="4217132"/>
            <a:ext cx="281635" cy="1659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8E2F198-6291-4611-8EC5-E1527D8EFE4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85" y="4207150"/>
            <a:ext cx="256489" cy="1676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E4C1555-E142-4710-8032-F870EF0A0B1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92" y="4760659"/>
            <a:ext cx="3777198" cy="6309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85" y="1021081"/>
            <a:ext cx="4901181" cy="8347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12972" y="4641979"/>
            <a:ext cx="3046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Under (as3), only intra-mode components exist!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4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Damped System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0320"/>
            <a:ext cx="9144000" cy="3382719"/>
          </a:xfrm>
        </p:spPr>
        <p:txBody>
          <a:bodyPr/>
          <a:lstStyle/>
          <a:p>
            <a:r>
              <a:rPr lang="en-US" dirty="0" smtClean="0"/>
              <a:t>Under uniform damping, </a:t>
            </a:r>
            <a:r>
              <a:rPr lang="en-US" b="1" dirty="0" smtClean="0"/>
              <a:t>M</a:t>
            </a:r>
            <a:r>
              <a:rPr lang="en-US" dirty="0" smtClean="0"/>
              <a:t>-orthonormal property still holds</a:t>
            </a:r>
          </a:p>
          <a:p>
            <a:endParaRPr lang="en-US" dirty="0"/>
          </a:p>
          <a:p>
            <a:r>
              <a:rPr lang="en-US" dirty="0" smtClean="0"/>
              <a:t>Each mode (                                   ) is updated to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      with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18" y="2265166"/>
            <a:ext cx="2589715" cy="306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90" y="2702110"/>
            <a:ext cx="4366309" cy="575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89" y="3407717"/>
            <a:ext cx="2803927" cy="190039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-85041" y="5438310"/>
            <a:ext cx="9144000" cy="6997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03225" marR="0" indent="-403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Ø"/>
              <a:tabLst/>
              <a:defRPr sz="24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746125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 sz="22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028700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Book Antiqua" panose="02040602050305030304" pitchFamily="18" charset="0"/>
              <a:buChar char="–"/>
              <a:tabLst/>
              <a:defRPr sz="20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089025" marR="0" indent="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371600" marR="0" indent="2889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Similarly, one can bound the inter-mode components of the cross-correlation function under uncorrelated modes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75" y="1781185"/>
            <a:ext cx="1288884" cy="2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9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4C18C4A-AF73-42C3-8FAD-3C184BE4E7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66" y="1193256"/>
            <a:ext cx="4514850" cy="38177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WSCC 9-Bus Test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722212"/>
            <a:ext cx="4597260" cy="346557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/>
              <a:t>Synthetic ambient speed outputs generated with randomly </a:t>
            </a:r>
            <a:r>
              <a:rPr lang="en-US" sz="2200" dirty="0"/>
              <a:t>perturbing </a:t>
            </a:r>
            <a:r>
              <a:rPr lang="en-US" sz="2200" dirty="0" smtClean="0"/>
              <a:t>generator inputs using: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(</a:t>
            </a:r>
            <a:r>
              <a:rPr lang="en-US" sz="2200" dirty="0" err="1" smtClean="0"/>
              <a:t>i</a:t>
            </a:r>
            <a:r>
              <a:rPr lang="en-US" sz="2200" dirty="0" smtClean="0"/>
              <a:t>) linearized system model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200" dirty="0" smtClean="0"/>
              <a:t>      (ii) time-domain simulation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/>
              <a:t>With line losses, matrix </a:t>
            </a:r>
            <a:r>
              <a:rPr lang="en-US" sz="2200" b="1" dirty="0"/>
              <a:t>K</a:t>
            </a:r>
            <a:r>
              <a:rPr lang="en-US" sz="2200" dirty="0"/>
              <a:t> slightly asymmetric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05428" y="5400356"/>
            <a:ext cx="378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WSCC </a:t>
            </a:r>
            <a:r>
              <a:rPr lang="en-US" dirty="0" smtClean="0"/>
              <a:t>3-gen </a:t>
            </a:r>
            <a:r>
              <a:rPr lang="en-US" dirty="0"/>
              <a:t>9-bus case</a:t>
            </a:r>
          </a:p>
          <a:p>
            <a:pPr algn="ctr"/>
            <a:r>
              <a:rPr lang="en-US" dirty="0"/>
              <a:t>one-line </a:t>
            </a:r>
            <a:r>
              <a:rPr lang="en-US" dirty="0" smtClean="0"/>
              <a:t>diagram [PSAT]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8" y="5146432"/>
            <a:ext cx="3108013" cy="77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957" y="1798419"/>
            <a:ext cx="8314550" cy="4536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Uniform Damping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13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3" y="2528766"/>
            <a:ext cx="263195" cy="164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3" y="3930847"/>
            <a:ext cx="269901" cy="164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4" y="5332926"/>
            <a:ext cx="271577" cy="167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84" y="1679600"/>
            <a:ext cx="244754" cy="1642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83" y="1679602"/>
            <a:ext cx="251460" cy="1642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373" y="1679601"/>
            <a:ext cx="253136" cy="16764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0" y="332593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81945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85820" y="1709776"/>
            <a:ext cx="0" cy="4852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/>
          <p:cNvCxnSpPr/>
          <p:nvPr/>
        </p:nvCxnSpPr>
        <p:spPr>
          <a:xfrm>
            <a:off x="6351934" y="1709776"/>
            <a:ext cx="0" cy="4852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/>
          <p:cNvCxnSpPr/>
          <p:nvPr/>
        </p:nvCxnSpPr>
        <p:spPr>
          <a:xfrm>
            <a:off x="496082" y="1640836"/>
            <a:ext cx="0" cy="4852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/>
          <p:cNvCxnSpPr/>
          <p:nvPr/>
        </p:nvCxnSpPr>
        <p:spPr>
          <a:xfrm>
            <a:off x="0" y="192412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8" name="Content Placeholder 2"/>
          <p:cNvSpPr>
            <a:spLocks noGrp="1"/>
          </p:cNvSpPr>
          <p:nvPr>
            <p:ph idx="1"/>
          </p:nvPr>
        </p:nvSpPr>
        <p:spPr>
          <a:xfrm>
            <a:off x="-454" y="1080535"/>
            <a:ext cx="9144000" cy="4602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Great match </a:t>
            </a:r>
            <a:r>
              <a:rPr lang="en-US" sz="2200" dirty="0" smtClean="0">
                <a:sym typeface="Wingdings" panose="05000000000000000000" pitchFamily="2" charset="2"/>
              </a:rPr>
              <a:t>with non-symmetric </a:t>
            </a:r>
            <a:r>
              <a:rPr lang="en-US" sz="2200" b="1" dirty="0" smtClean="0">
                <a:sym typeface="Wingdings" panose="05000000000000000000" pitchFamily="2" charset="2"/>
              </a:rPr>
              <a:t>K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under line losses! </a:t>
            </a:r>
            <a:endParaRPr lang="en-US" sz="2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17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545" y="1956771"/>
            <a:ext cx="8566221" cy="427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Non-uniform Damping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14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3" y="2528766"/>
            <a:ext cx="263195" cy="164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3" y="3930847"/>
            <a:ext cx="269901" cy="164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4" y="5332926"/>
            <a:ext cx="271577" cy="167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84" y="1679600"/>
            <a:ext cx="244754" cy="1642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83" y="1679602"/>
            <a:ext cx="251460" cy="1642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373" y="1679601"/>
            <a:ext cx="253136" cy="16764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0" y="332593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81945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85820" y="1709776"/>
            <a:ext cx="0" cy="4852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/>
          <p:cNvCxnSpPr/>
          <p:nvPr/>
        </p:nvCxnSpPr>
        <p:spPr>
          <a:xfrm>
            <a:off x="6351934" y="1709776"/>
            <a:ext cx="0" cy="4852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/>
          <p:cNvCxnSpPr/>
          <p:nvPr/>
        </p:nvCxnSpPr>
        <p:spPr>
          <a:xfrm>
            <a:off x="496082" y="1640836"/>
            <a:ext cx="0" cy="4852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/>
          <p:cNvCxnSpPr/>
          <p:nvPr/>
        </p:nvCxnSpPr>
        <p:spPr>
          <a:xfrm>
            <a:off x="0" y="192412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8" name="Content Placeholder 2"/>
          <p:cNvSpPr>
            <a:spLocks noGrp="1"/>
          </p:cNvSpPr>
          <p:nvPr>
            <p:ph idx="1"/>
          </p:nvPr>
        </p:nvSpPr>
        <p:spPr>
          <a:xfrm>
            <a:off x="0" y="1061105"/>
            <a:ext cx="9144000" cy="4602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Less accurate estimation of scaling factor (mode coupling) </a:t>
            </a:r>
            <a:endParaRPr lang="en-US" sz="2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10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018" y="1820503"/>
            <a:ext cx="8732086" cy="4428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Higher-order Generator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3" y="2528766"/>
            <a:ext cx="263195" cy="164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3" y="3930847"/>
            <a:ext cx="269901" cy="164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4" y="5332926"/>
            <a:ext cx="271577" cy="167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84" y="1679600"/>
            <a:ext cx="244754" cy="1642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83" y="1679602"/>
            <a:ext cx="251460" cy="1642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373" y="1679601"/>
            <a:ext cx="253136" cy="16764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0" y="332593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81945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85820" y="1709776"/>
            <a:ext cx="0" cy="4852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/>
          <p:cNvCxnSpPr/>
          <p:nvPr/>
        </p:nvCxnSpPr>
        <p:spPr>
          <a:xfrm>
            <a:off x="6351934" y="1709776"/>
            <a:ext cx="0" cy="4852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/>
          <p:cNvCxnSpPr/>
          <p:nvPr/>
        </p:nvCxnSpPr>
        <p:spPr>
          <a:xfrm>
            <a:off x="496082" y="1640836"/>
            <a:ext cx="0" cy="4852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/>
          <p:cNvCxnSpPr/>
          <p:nvPr/>
        </p:nvCxnSpPr>
        <p:spPr>
          <a:xfrm>
            <a:off x="0" y="192412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8" name="Content Placeholder 2"/>
          <p:cNvSpPr>
            <a:spLocks noGrp="1"/>
          </p:cNvSpPr>
          <p:nvPr>
            <p:ph idx="1"/>
          </p:nvPr>
        </p:nvSpPr>
        <p:spPr>
          <a:xfrm>
            <a:off x="0" y="1061105"/>
            <a:ext cx="9144000" cy="4602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Noticeable difference in the curve shape (correlated modes) </a:t>
            </a:r>
            <a:endParaRPr lang="en-US" sz="2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559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 Data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4357"/>
            <a:ext cx="8346233" cy="48866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Frequency measurements for the Eastern Interconnection (</a:t>
            </a:r>
            <a:r>
              <a:rPr lang="en-US" sz="2200" dirty="0" err="1"/>
              <a:t>EI</a:t>
            </a:r>
            <a:r>
              <a:rPr lang="en-US" sz="2200" dirty="0"/>
              <a:t>) system under normal grid operations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Collected from</a:t>
            </a:r>
            <a:r>
              <a:rPr lang="en-US" sz="2000" dirty="0"/>
              <a:t> </a:t>
            </a:r>
            <a:r>
              <a:rPr lang="en-US" sz="2000" dirty="0" smtClean="0"/>
              <a:t>10:00-10:15 </a:t>
            </a:r>
            <a:r>
              <a:rPr lang="en-US" sz="2000" dirty="0"/>
              <a:t>AM on 01/20/2017 </a:t>
            </a:r>
            <a:r>
              <a:rPr lang="en-US" sz="2000" dirty="0" smtClean="0"/>
              <a:t>by FNET </a:t>
            </a:r>
            <a:r>
              <a:rPr lang="en-US" sz="2000" dirty="0"/>
              <a:t>devices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dirty="0"/>
              <a:t>Compared to the </a:t>
            </a:r>
            <a:r>
              <a:rPr lang="en-US" sz="2200" dirty="0" smtClean="0"/>
              <a:t>actual response to the disturbance of 2008 </a:t>
            </a:r>
            <a:r>
              <a:rPr lang="en-US" sz="2200" dirty="0"/>
              <a:t>Florida blackout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625" y="3408939"/>
            <a:ext cx="6114224" cy="1425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941" y="4834590"/>
            <a:ext cx="6147357" cy="1433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2393" y="3927021"/>
            <a:ext cx="134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7428" y="5304063"/>
            <a:ext cx="15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Filtered output</a:t>
            </a:r>
          </a:p>
        </p:txBody>
      </p:sp>
    </p:spTree>
    <p:extLst>
      <p:ext uri="{BB962C8B-B14F-4D97-AF65-F5344CB8AC3E}">
        <p14:creationId xmlns:p14="http://schemas.microsoft.com/office/powerpoint/2010/main" val="23378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2008 Blackout Replay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17</a:t>
            </a:fld>
            <a:endParaRPr lang="en-US"/>
          </a:p>
        </p:txBody>
      </p:sp>
      <p:pic>
        <p:nvPicPr>
          <p:cNvPr id="6" name="FNET-GridEye 2008 Florida Blackout Replay_ma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131" y="1185286"/>
            <a:ext cx="8875737" cy="47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Propagation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56908" y="1972497"/>
          <a:ext cx="2277198" cy="3379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Node #</a:t>
                      </a:r>
                      <a:endParaRPr lang="en-US" sz="1600" kern="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Rec.</a:t>
                      </a:r>
                      <a:endParaRPr lang="en-US" sz="1600" kern="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Est.</a:t>
                      </a:r>
                      <a:endParaRPr lang="en-US" sz="1600" kern="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4660323" y="3258339"/>
            <a:ext cx="798576" cy="395884"/>
          </a:xfrm>
          <a:prstGeom prst="round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189278" y="1365101"/>
            <a:ext cx="5718010" cy="4931513"/>
            <a:chOff x="3168958" y="1385421"/>
            <a:chExt cx="5718010" cy="4931513"/>
          </a:xfrm>
        </p:grpSpPr>
        <p:grpSp>
          <p:nvGrpSpPr>
            <p:cNvPr id="29" name="Group 28"/>
            <p:cNvGrpSpPr/>
            <p:nvPr/>
          </p:nvGrpSpPr>
          <p:grpSpPr>
            <a:xfrm>
              <a:off x="3168958" y="1385421"/>
              <a:ext cx="5718010" cy="4931513"/>
              <a:chOff x="3168958" y="1395581"/>
              <a:chExt cx="5718010" cy="493151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93134" y="1395581"/>
                <a:ext cx="5693834" cy="4931513"/>
              </a:xfrm>
              <a:prstGeom prst="rect">
                <a:avLst/>
              </a:prstGeom>
            </p:spPr>
          </p:pic>
          <p:grpSp>
            <p:nvGrpSpPr>
              <p:cNvPr id="28" name="Group 27"/>
              <p:cNvGrpSpPr/>
              <p:nvPr/>
            </p:nvGrpSpPr>
            <p:grpSpPr>
              <a:xfrm>
                <a:off x="3168958" y="1682523"/>
                <a:ext cx="5346392" cy="3210111"/>
                <a:chOff x="3168958" y="1682523"/>
                <a:chExt cx="5346392" cy="3210111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6106668" y="4517136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0.5</a:t>
                  </a:r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798752" y="4615635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/>
                    <a:t>671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706772" y="1710105"/>
                  <a:ext cx="38343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2.6</a:t>
                  </a:r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168958" y="1682523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/>
                    <a:t>726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666742" y="2069170"/>
                  <a:ext cx="38343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2.6</a:t>
                  </a:r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434292" y="2181945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/>
                    <a:t>729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019661" y="3258339"/>
                  <a:ext cx="38343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2.0</a:t>
                  </a:r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756966" y="3258339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/>
                    <a:t>781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7837938" y="2487469"/>
                  <a:ext cx="38343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2.6</a:t>
                  </a:r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8095042" y="2361011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/>
                    <a:t>682</a:t>
                  </a:r>
                </a:p>
              </p:txBody>
            </p:sp>
          </p:grpSp>
        </p:grpSp>
        <p:sp>
          <p:nvSpPr>
            <p:cNvPr id="19" name="Rounded Rectangle 18"/>
            <p:cNvSpPr/>
            <p:nvPr/>
          </p:nvSpPr>
          <p:spPr>
            <a:xfrm>
              <a:off x="3245158" y="1606111"/>
              <a:ext cx="798576" cy="320561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251604" y="1993779"/>
              <a:ext cx="798576" cy="395884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768390" y="2304767"/>
              <a:ext cx="798576" cy="395884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842054" y="4556192"/>
              <a:ext cx="798576" cy="395884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5074920" y="3501390"/>
            <a:ext cx="57150" cy="53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49210" y="4720475"/>
            <a:ext cx="57150" cy="53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02484" y="2022722"/>
            <a:ext cx="57150" cy="53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497404" y="1850343"/>
            <a:ext cx="57150" cy="53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19931" y="2505895"/>
            <a:ext cx="57150" cy="53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213454" y="5687475"/>
            <a:ext cx="1779654" cy="600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/>
              <a:t>Meter index</a:t>
            </a:r>
          </a:p>
          <a:p>
            <a:r>
              <a:rPr lang="en-US" sz="1100" dirty="0">
                <a:solidFill>
                  <a:srgbClr val="FF0000"/>
                </a:solidFill>
              </a:rPr>
              <a:t>Recorded propagation time</a:t>
            </a:r>
          </a:p>
          <a:p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Estimated propagation time</a:t>
            </a:r>
          </a:p>
        </p:txBody>
      </p:sp>
    </p:spTree>
    <p:extLst>
      <p:ext uri="{BB962C8B-B14F-4D97-AF65-F5344CB8AC3E}">
        <p14:creationId xmlns:p14="http://schemas.microsoft.com/office/powerpoint/2010/main" val="23860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Florida to Arkansas, Missouri, and North Dakota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7" y="2074547"/>
            <a:ext cx="8935199" cy="426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1" y="1203536"/>
            <a:ext cx="2910069" cy="217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Oscillatory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141" y="3499171"/>
            <a:ext cx="9388927" cy="2441656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endParaRPr lang="en-US" sz="22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 smtClean="0"/>
              <a:t>Many natural (even societal) networks have oscillatory dynamics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Sensors prevail in real networked systems, collecting huge volume of data during normal operating conditions </a:t>
            </a:r>
            <a:r>
              <a:rPr lang="en-US" sz="2200" dirty="0" smtClean="0">
                <a:solidFill>
                  <a:srgbClr val="FF0000"/>
                </a:solidFill>
              </a:rPr>
              <a:t>(under small perturbations)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Phasor measurement unit (PMU) in power systems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Seismometers installed around the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1760" y="975359"/>
            <a:ext cx="8425768" cy="2655417"/>
            <a:chOff x="0" y="1229359"/>
            <a:chExt cx="8425768" cy="26554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2" t="8060" r="12139" b="5979"/>
            <a:stretch/>
          </p:blipFill>
          <p:spPr>
            <a:xfrm>
              <a:off x="0" y="1229359"/>
              <a:ext cx="2613660" cy="24079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21" t="14901" r="13532" b="7438"/>
            <a:stretch/>
          </p:blipFill>
          <p:spPr>
            <a:xfrm>
              <a:off x="3116233" y="1678490"/>
              <a:ext cx="2503365" cy="195072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998" y="3637279"/>
              <a:ext cx="1121664" cy="2133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5097" y="3650149"/>
              <a:ext cx="1805635" cy="20604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641" y="3603141"/>
              <a:ext cx="1697127" cy="281635"/>
            </a:xfrm>
            <a:prstGeom prst="rect">
              <a:avLst/>
            </a:prstGeom>
          </p:spPr>
        </p:pic>
      </p:grpSp>
      <p:sp>
        <p:nvSpPr>
          <p:cNvPr id="5" name="AutoShape 2" descr="Image result for earthquake w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 and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6" y="1525554"/>
            <a:ext cx="8714792" cy="4702630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n-US" sz="2200" dirty="0" smtClean="0"/>
              <a:t>Identified a set of analytical conditions to allow the recovery of frequency response using ambient data </a:t>
            </a:r>
            <a:r>
              <a:rPr lang="en-US" sz="2200" dirty="0" smtClean="0">
                <a:solidFill>
                  <a:srgbClr val="FF0000"/>
                </a:solidFill>
              </a:rPr>
              <a:t>cross-correlation</a:t>
            </a:r>
            <a:endParaRPr lang="en-US" sz="2200" dirty="0"/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Uniformly damped system </a:t>
            </a:r>
            <a:r>
              <a:rPr lang="en-US" sz="2000" dirty="0"/>
              <a:t>with </a:t>
            </a:r>
            <a:r>
              <a:rPr lang="en-US" sz="2000" i="1" dirty="0"/>
              <a:t>uncoupled </a:t>
            </a:r>
            <a:r>
              <a:rPr lang="en-US" sz="2000" dirty="0"/>
              <a:t>modes </a:t>
            </a:r>
          </a:p>
          <a:p>
            <a:pPr lvl="1">
              <a:spcBef>
                <a:spcPts val="1800"/>
              </a:spcBef>
            </a:pPr>
            <a:r>
              <a:rPr lang="en-US" sz="2000" dirty="0"/>
              <a:t>Each mode </a:t>
            </a:r>
            <a:r>
              <a:rPr lang="en-US" sz="2000" i="1" dirty="0"/>
              <a:t>equally excited </a:t>
            </a:r>
            <a:r>
              <a:rPr lang="en-US" sz="2000" dirty="0"/>
              <a:t>by </a:t>
            </a:r>
            <a:r>
              <a:rPr lang="en-US" sz="2000" dirty="0" smtClean="0"/>
              <a:t>zero-mean perturbations </a:t>
            </a:r>
            <a:endParaRPr lang="en-US" sz="2000" dirty="0"/>
          </a:p>
          <a:p>
            <a:pPr>
              <a:spcBef>
                <a:spcPts val="1800"/>
              </a:spcBef>
            </a:pPr>
            <a:r>
              <a:rPr lang="en-US" sz="2200" dirty="0" smtClean="0"/>
              <a:t>These conditions may hold in practice, however, limiting this approach because of the following open questions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Could the coupling/correlation be negligible among inter-area modes?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How to include the dynamics of loads and renewables?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Going beyond pair-wise correlation to high-dimensional representation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Can we use/improve this tool for better instability monitoring or system designs?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7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Disturbance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9385"/>
            <a:ext cx="9144000" cy="2655239"/>
          </a:xfrm>
        </p:spPr>
        <p:txBody>
          <a:bodyPr>
            <a:normAutofit/>
          </a:bodyPr>
          <a:lstStyle/>
          <a:p>
            <a:r>
              <a:rPr lang="en-US" dirty="0" smtClean="0"/>
              <a:t>With known propagation timing information, one can locate the source of </a:t>
            </a:r>
            <a:r>
              <a:rPr lang="en-US" dirty="0"/>
              <a:t>disturbance input [</a:t>
            </a:r>
            <a:r>
              <a:rPr lang="en-US" dirty="0" smtClean="0"/>
              <a:t>Esmaeilian-Kezunovic’16]</a:t>
            </a:r>
          </a:p>
          <a:p>
            <a:pPr lvl="1"/>
            <a:r>
              <a:rPr lang="en-US" dirty="0" smtClean="0"/>
              <a:t>Based on the generic propagation time for homogeneous systems as given in [Thorp et al’98]</a:t>
            </a:r>
          </a:p>
          <a:p>
            <a:pPr lvl="1"/>
            <a:r>
              <a:rPr lang="en-US" dirty="0" smtClean="0"/>
              <a:t>Localization problem cast </a:t>
            </a:r>
          </a:p>
          <a:p>
            <a:pPr marL="403225" lvl="1" indent="0">
              <a:buNone/>
            </a:pPr>
            <a:r>
              <a:rPr lang="en-US" dirty="0" smtClean="0"/>
              <a:t>     as a sparse inverse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63191"/>
            <a:ext cx="4526532" cy="32175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589" y="3758638"/>
            <a:ext cx="422855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lvl="0" indent="-403225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Book Antiqua" panose="02040602050305030304" pitchFamily="18" charset="0"/>
              </a:rPr>
              <a:t>Can we better characterize the propagation time based on specific system information?</a:t>
            </a:r>
          </a:p>
        </p:txBody>
      </p:sp>
    </p:spTree>
    <p:extLst>
      <p:ext uri="{BB962C8B-B14F-4D97-AF65-F5344CB8AC3E}">
        <p14:creationId xmlns:p14="http://schemas.microsoft.com/office/powerpoint/2010/main" val="20281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NET-GridEye 2008 Florida Blackout Replay_ma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2873" y="825189"/>
            <a:ext cx="8194899" cy="4404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Electromechanical </a:t>
            </a:r>
            <a:r>
              <a:rPr lang="en-US" sz="3300" dirty="0"/>
              <a:t>(EM) </a:t>
            </a:r>
            <a:r>
              <a:rPr lang="en-US" sz="3300" dirty="0" smtClean="0"/>
              <a:t>Oscillations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362247"/>
            <a:ext cx="9143999" cy="702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lvl="0" indent="-403225">
              <a:lnSpc>
                <a:spcPct val="90000"/>
              </a:lnSpc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  <a:latin typeface="Book Antiqua" panose="02040602050305030304" pitchFamily="18" charset="0"/>
              </a:rPr>
              <a:t>Can </a:t>
            </a:r>
            <a:r>
              <a:rPr lang="en-US" sz="2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we </a:t>
            </a:r>
            <a:r>
              <a:rPr lang="en-US" sz="22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infer</a:t>
            </a:r>
            <a:r>
              <a:rPr lang="en-US" sz="2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the grid </a:t>
            </a:r>
            <a:r>
              <a:rPr lang="en-US" sz="2200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frequency response</a:t>
            </a:r>
            <a:r>
              <a:rPr lang="en-US" sz="2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Book Antiqua" panose="02040602050305030304" pitchFamily="18" charset="0"/>
              </a:rPr>
              <a:t>to </a:t>
            </a:r>
            <a:r>
              <a:rPr lang="en-US" sz="2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any </a:t>
            </a:r>
            <a:r>
              <a:rPr lang="en-US" sz="2200" dirty="0">
                <a:solidFill>
                  <a:prstClr val="black"/>
                </a:solidFill>
                <a:latin typeface="Book Antiqua" panose="02040602050305030304" pitchFamily="18" charset="0"/>
              </a:rPr>
              <a:t>disturbance input </a:t>
            </a:r>
            <a:r>
              <a:rPr lang="en-US" sz="2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using the ambient </a:t>
            </a:r>
            <a:r>
              <a:rPr lang="en-US" altLang="zh-CN" sz="2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synchrophasor </a:t>
            </a:r>
            <a:r>
              <a:rPr lang="en-US" sz="2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data?</a:t>
            </a:r>
            <a:endParaRPr lang="en-US" sz="22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6636" y="6143333"/>
            <a:ext cx="4417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https</a:t>
            </a:r>
            <a:r>
              <a:rPr lang="en-US" sz="1600" dirty="0"/>
              <a:t>://www.youtube.com/watch?v=awvS4TtN77E</a:t>
            </a:r>
          </a:p>
        </p:txBody>
      </p:sp>
    </p:spTree>
    <p:extLst>
      <p:ext uri="{BB962C8B-B14F-4D97-AF65-F5344CB8AC3E}">
        <p14:creationId xmlns:p14="http://schemas.microsoft.com/office/powerpoint/2010/main" val="310700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-1" y="1290322"/>
            <a:ext cx="5008419" cy="1152544"/>
          </a:xfrm>
        </p:spPr>
        <p:txBody>
          <a:bodyPr>
            <a:noAutofit/>
          </a:bodyPr>
          <a:lstStyle/>
          <a:p>
            <a:r>
              <a:rPr lang="en-US" sz="2200" dirty="0" smtClean="0"/>
              <a:t>In </a:t>
            </a:r>
            <a:r>
              <a:rPr lang="en-US" sz="2200" dirty="0" smtClean="0">
                <a:solidFill>
                  <a:srgbClr val="FF0000"/>
                </a:solidFill>
              </a:rPr>
              <a:t>seismology</a:t>
            </a:r>
            <a:r>
              <a:rPr lang="en-US" sz="2200" dirty="0"/>
              <a:t>, </a:t>
            </a:r>
            <a:r>
              <a:rPr lang="en-US" sz="2200" dirty="0" smtClean="0"/>
              <a:t> cross-correlating ambient noise fields for recovering propagation </a:t>
            </a:r>
            <a:r>
              <a:rPr lang="en-US" sz="2200" dirty="0"/>
              <a:t>of earthquake waves </a:t>
            </a:r>
            <a:endParaRPr lang="en-US" sz="2200" dirty="0" smtClean="0"/>
          </a:p>
          <a:p>
            <a:pPr lvl="1">
              <a:buClr>
                <a:srgbClr val="ED7D31"/>
              </a:buClr>
            </a:pPr>
            <a:r>
              <a:rPr lang="en-US" sz="2000" dirty="0" smtClean="0"/>
              <a:t>Originally for </a:t>
            </a:r>
            <a:r>
              <a:rPr lang="en-US" sz="2000" dirty="0"/>
              <a:t>uncorrelated diffusive fields [</a:t>
            </a:r>
            <a:r>
              <a:rPr lang="en-US" sz="2000" dirty="0" err="1"/>
              <a:t>Lobkis</a:t>
            </a:r>
            <a:r>
              <a:rPr lang="en-US" sz="2000" dirty="0"/>
              <a:t> &amp;Weaver’01] along with extensions in [Sneider’04, Wapenaar’04, </a:t>
            </a:r>
            <a:r>
              <a:rPr lang="en-US" sz="2000" dirty="0" err="1"/>
              <a:t>Sneider</a:t>
            </a:r>
            <a:r>
              <a:rPr lang="en-US" sz="2000" dirty="0"/>
              <a:t> et al’07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411" y="693104"/>
            <a:ext cx="4320421" cy="23473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6623" y="3118418"/>
            <a:ext cx="457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Green’s function of a medium between two points can be recovered by cross-correlating ambient noise fields recorded at these points. [Weaver 2007].</a:t>
            </a:r>
          </a:p>
          <a:p>
            <a:pPr algn="ctr"/>
            <a:endParaRPr lang="en-US" sz="1000" dirty="0"/>
          </a:p>
        </p:txBody>
      </p:sp>
      <p:sp>
        <p:nvSpPr>
          <p:cNvPr id="17" name="Content Placeholder 5"/>
          <p:cNvSpPr>
            <a:spLocks noGrp="1"/>
          </p:cNvSpPr>
          <p:nvPr>
            <p:ph sz="half" idx="1"/>
          </p:nvPr>
        </p:nvSpPr>
        <p:spPr>
          <a:xfrm>
            <a:off x="-3483" y="4780821"/>
            <a:ext cx="8763001" cy="675974"/>
          </a:xfrm>
        </p:spPr>
        <p:txBody>
          <a:bodyPr>
            <a:noAutofit/>
          </a:bodyPr>
          <a:lstStyle/>
          <a:p>
            <a:pPr>
              <a:tabLst>
                <a:tab pos="0" algn="l"/>
              </a:tabLst>
            </a:pPr>
            <a:r>
              <a:rPr lang="en-US" sz="2100" dirty="0" smtClean="0"/>
              <a:t>Internet tomography to infer the internal characteristics from indirect measurements [Coates et </a:t>
            </a:r>
            <a:r>
              <a:rPr lang="en-US" sz="2100" dirty="0" err="1" smtClean="0"/>
              <a:t>al’02</a:t>
            </a:r>
            <a:r>
              <a:rPr lang="en-US" sz="2100" dirty="0"/>
              <a:t>]</a:t>
            </a:r>
            <a:endParaRPr lang="en-US" sz="2100" dirty="0" smtClean="0"/>
          </a:p>
          <a:p>
            <a:pPr lvl="1"/>
            <a:r>
              <a:rPr lang="en-US" sz="2000" dirty="0" smtClean="0"/>
              <a:t>Static inverse problem under network topological constraints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-3483" y="3715971"/>
            <a:ext cx="8400831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125" lvl="1" indent="-342900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Book Antiqua" panose="02040602050305030304" pitchFamily="18" charset="0"/>
              </a:rPr>
              <a:t>Successfully validated on various types of seismic waves</a:t>
            </a:r>
          </a:p>
          <a:p>
            <a:pPr marL="746125" lvl="1" indent="-342900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Book Antiqua" panose="02040602050305030304" pitchFamily="18" charset="0"/>
              </a:rPr>
              <a:t>Analytical results established for </a:t>
            </a:r>
            <a:r>
              <a:rPr lang="en-US" sz="2000" i="1" dirty="0">
                <a:solidFill>
                  <a:srgbClr val="FF0000"/>
                </a:solidFill>
                <a:latin typeface="Book Antiqua" panose="02040602050305030304" pitchFamily="18" charset="0"/>
              </a:rPr>
              <a:t>homogeneous</a:t>
            </a:r>
            <a:r>
              <a:rPr lang="en-US" sz="20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Book Antiqua" panose="02040602050305030304" pitchFamily="18" charset="0"/>
              </a:rPr>
              <a:t>continuum medium</a:t>
            </a:r>
          </a:p>
        </p:txBody>
      </p:sp>
    </p:spTree>
    <p:extLst>
      <p:ext uri="{BB962C8B-B14F-4D97-AF65-F5344CB8AC3E}">
        <p14:creationId xmlns:p14="http://schemas.microsoft.com/office/powerpoint/2010/main" val="291770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System Dynamic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84" y="5206673"/>
            <a:ext cx="9084432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buClr>
                <a:srgbClr val="002060"/>
              </a:buClr>
            </a:pPr>
            <a:r>
              <a:rPr lang="en-US" sz="2200" b="1" dirty="0">
                <a:solidFill>
                  <a:srgbClr val="FF0000"/>
                </a:solidFill>
                <a:latin typeface="Book Antiqua" panose="02040602050305030304" pitchFamily="18" charset="0"/>
              </a:rPr>
              <a:t>Our focus: </a:t>
            </a:r>
            <a:r>
              <a:rPr lang="en-US" sz="2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explore the </a:t>
            </a:r>
            <a:r>
              <a:rPr lang="en-US" sz="2200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analytical</a:t>
            </a:r>
            <a:r>
              <a:rPr lang="en-US" sz="2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conditions/</a:t>
            </a:r>
            <a:r>
              <a:rPr lang="en-US" sz="2200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practical</a:t>
            </a:r>
            <a:r>
              <a:rPr lang="en-US" sz="2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limitations of  </a:t>
            </a:r>
          </a:p>
          <a:p>
            <a:pPr lvl="0">
              <a:spcAft>
                <a:spcPts val="300"/>
              </a:spcAft>
              <a:buClr>
                <a:srgbClr val="002060"/>
              </a:buClr>
            </a:pPr>
            <a:r>
              <a:rPr lang="en-US" sz="2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cross-correlation based modeling of (primary) freq. response</a:t>
            </a:r>
            <a:endParaRPr lang="en-US" sz="22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half" idx="1"/>
          </p:nvPr>
        </p:nvSpPr>
        <p:spPr>
          <a:xfrm>
            <a:off x="0" y="3934926"/>
            <a:ext cx="8988445" cy="675974"/>
          </a:xfrm>
        </p:spPr>
        <p:txBody>
          <a:bodyPr>
            <a:noAutofit/>
          </a:bodyPr>
          <a:lstStyle/>
          <a:p>
            <a:pPr>
              <a:tabLst>
                <a:tab pos="0" algn="l"/>
              </a:tabLst>
            </a:pPr>
            <a:r>
              <a:rPr lang="en-US" sz="2100" dirty="0" smtClean="0"/>
              <a:t>Green’s function connected to power systems [Backhaus et al’12</a:t>
            </a:r>
            <a:r>
              <a:rPr lang="en-US" sz="2100" dirty="0"/>
              <a:t>]</a:t>
            </a:r>
          </a:p>
          <a:p>
            <a:pPr lvl="1"/>
            <a:r>
              <a:rPr lang="en-US" sz="2000" dirty="0" smtClean="0"/>
              <a:t>Continuum modeling of 2-dimensional EM wave propagation with </a:t>
            </a:r>
            <a:r>
              <a:rPr lang="en-US" sz="2000" i="1" dirty="0" smtClean="0">
                <a:solidFill>
                  <a:srgbClr val="FF0000"/>
                </a:solidFill>
              </a:rPr>
              <a:t>homogeneously</a:t>
            </a:r>
            <a:r>
              <a:rPr lang="en-US" sz="2000" dirty="0" smtClean="0"/>
              <a:t> placed gens/loads/lines [</a:t>
            </a:r>
            <a:r>
              <a:rPr lang="en-US" sz="2000" dirty="0" err="1" smtClean="0"/>
              <a:t>Parashar</a:t>
            </a:r>
            <a:r>
              <a:rPr lang="en-US" sz="2000" dirty="0" smtClean="0"/>
              <a:t> et al’04]</a:t>
            </a:r>
            <a:endParaRPr lang="en-US" sz="2000" dirty="0"/>
          </a:p>
        </p:txBody>
      </p:sp>
      <p:sp>
        <p:nvSpPr>
          <p:cNvPr id="8" name="Content Placeholder 5"/>
          <p:cNvSpPr>
            <a:spLocks noGrp="1"/>
          </p:cNvSpPr>
          <p:nvPr>
            <p:ph sz="half" idx="1"/>
          </p:nvPr>
        </p:nvSpPr>
        <p:spPr>
          <a:xfrm>
            <a:off x="0" y="1468849"/>
            <a:ext cx="8763001" cy="675974"/>
          </a:xfrm>
        </p:spPr>
        <p:txBody>
          <a:bodyPr>
            <a:noAutofit/>
          </a:bodyPr>
          <a:lstStyle/>
          <a:p>
            <a:pPr>
              <a:tabLst>
                <a:tab pos="0" algn="l"/>
              </a:tabLst>
            </a:pPr>
            <a:r>
              <a:rPr lang="en-US" sz="2100" dirty="0" smtClean="0"/>
              <a:t>Mode estimation of frequency and damping from the correlation of ambient frequency/angle/voltage data </a:t>
            </a:r>
          </a:p>
          <a:p>
            <a:pPr lvl="1">
              <a:tabLst>
                <a:tab pos="0" algn="l"/>
              </a:tabLst>
            </a:pPr>
            <a:r>
              <a:rPr lang="en-US" sz="1900" dirty="0" smtClean="0"/>
              <a:t>Recursive estimation algorithms [Zhou et al’05]</a:t>
            </a:r>
          </a:p>
          <a:p>
            <a:pPr lvl="1">
              <a:tabLst>
                <a:tab pos="0" algn="l"/>
              </a:tabLst>
            </a:pPr>
            <a:r>
              <a:rPr lang="en-US" sz="1900" dirty="0" smtClean="0"/>
              <a:t>Pencil matrix method [Borden et al’13]</a:t>
            </a:r>
          </a:p>
          <a:p>
            <a:pPr lvl="1">
              <a:tabLst>
                <a:tab pos="0" algn="l"/>
              </a:tabLst>
            </a:pPr>
            <a:r>
              <a:rPr lang="en-US" sz="1900" dirty="0" smtClean="0"/>
              <a:t>Fast subspace-based algorithms [Ning et al’15]</a:t>
            </a:r>
            <a:endParaRPr lang="en-US" sz="1200" dirty="0" smtClean="0"/>
          </a:p>
          <a:p>
            <a:pPr>
              <a:tabLst>
                <a:tab pos="0" algn="l"/>
              </a:tabLst>
            </a:pPr>
            <a:r>
              <a:rPr lang="en-US" sz="2100" dirty="0" smtClean="0"/>
              <a:t>Data-driven estimation of dynamic system model such as the dynamic state Jacobian matrix [Wang et al’16-17]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95375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2 1"/>
          <p:cNvSpPr txBox="1">
            <a:spLocks/>
          </p:cNvSpPr>
          <p:nvPr/>
        </p:nvSpPr>
        <p:spPr>
          <a:xfrm>
            <a:off x="0" y="4221160"/>
            <a:ext cx="9144000" cy="2118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marR="0" indent="-403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Ø"/>
              <a:tabLst/>
              <a:defRPr sz="24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746125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 sz="22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028700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Book Antiqua" panose="02040602050305030304" pitchFamily="18" charset="0"/>
              <a:buChar char="–"/>
              <a:tabLst/>
              <a:defRPr sz="20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089025" marR="0" indent="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371600" marR="0" indent="2889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Using the linearized power flow model </a:t>
            </a:r>
          </a:p>
          <a:p>
            <a:pPr lvl="1"/>
            <a:endParaRPr lang="en-US" sz="1000" b="1" dirty="0" smtClean="0"/>
          </a:p>
          <a:p>
            <a:pPr lvl="1"/>
            <a:endParaRPr lang="en-US" b="1" dirty="0" smtClean="0"/>
          </a:p>
          <a:p>
            <a:pPr lvl="1"/>
            <a:r>
              <a:rPr lang="en-US" sz="2000" b="1" dirty="0" smtClean="0"/>
              <a:t>M</a:t>
            </a:r>
            <a:r>
              <a:rPr lang="en-US" sz="2000" dirty="0" smtClean="0"/>
              <a:t> and </a:t>
            </a:r>
            <a:r>
              <a:rPr lang="en-US" sz="2000" b="1" dirty="0" smtClean="0"/>
              <a:t>D</a:t>
            </a:r>
            <a:r>
              <a:rPr lang="en-US" sz="2000" dirty="0" smtClean="0"/>
              <a:t> are diagonal</a:t>
            </a:r>
          </a:p>
          <a:p>
            <a:pPr lvl="1"/>
            <a:r>
              <a:rPr lang="en-US" sz="2000" b="1" dirty="0" smtClean="0"/>
              <a:t>K</a:t>
            </a:r>
            <a:r>
              <a:rPr lang="en-US" sz="2000" dirty="0" smtClean="0"/>
              <a:t> is the power flow Jacobian matrix (~symmetric)</a:t>
            </a:r>
          </a:p>
          <a:p>
            <a:pPr marL="396875" indent="0">
              <a:spcAft>
                <a:spcPts val="1800"/>
              </a:spcAft>
              <a:buFont typeface="Wingdings" panose="05000000000000000000" pitchFamily="2" charset="2"/>
              <a:buNone/>
            </a:pPr>
            <a:endParaRPr lang="en-US" sz="2200" dirty="0" smtClean="0"/>
          </a:p>
          <a:p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Dynamic System Modeling</a:t>
            </a:r>
            <a:endParaRPr lang="en-US" dirty="0"/>
          </a:p>
        </p:txBody>
      </p:sp>
      <p:sp>
        <p:nvSpPr>
          <p:cNvPr id="3" name="Content Placeholder 2 2"/>
          <p:cNvSpPr>
            <a:spLocks noGrp="1"/>
          </p:cNvSpPr>
          <p:nvPr>
            <p:ph idx="1"/>
          </p:nvPr>
        </p:nvSpPr>
        <p:spPr>
          <a:xfrm>
            <a:off x="-1" y="1320800"/>
            <a:ext cx="9027367" cy="258406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dirty="0"/>
              <a:t>Consider a </a:t>
            </a:r>
            <a:r>
              <a:rPr lang="en-US" sz="2200" dirty="0" smtClean="0"/>
              <a:t>system of </a:t>
            </a:r>
            <a:r>
              <a:rPr lang="en-US" sz="2200" i="1" dirty="0">
                <a:latin typeface="Palatino Linotype" panose="02040502050505030304" pitchFamily="18" charset="0"/>
              </a:rPr>
              <a:t>n</a:t>
            </a:r>
            <a:r>
              <a:rPr lang="en-US" sz="2200" dirty="0"/>
              <a:t> </a:t>
            </a:r>
            <a:r>
              <a:rPr lang="en-US" sz="2200" dirty="0" smtClean="0"/>
              <a:t>generators with the classical model </a:t>
            </a: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endParaRPr lang="en-US" sz="3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   (              ): rotor angle (speed) deviation</a:t>
            </a:r>
            <a:endParaRPr lang="en-US" sz="2000" dirty="0"/>
          </a:p>
          <a:p>
            <a:pPr lvl="1"/>
            <a:r>
              <a:rPr lang="en-US" sz="2000" dirty="0"/>
              <a:t>    (     </a:t>
            </a:r>
            <a:r>
              <a:rPr lang="en-US" sz="2000" dirty="0" smtClean="0"/>
              <a:t>): 	     angular momentum (damping coefficient)</a:t>
            </a:r>
            <a:endParaRPr lang="en-US" sz="2000" i="1" dirty="0">
              <a:latin typeface="Palatino Linotype" panose="02040502050505030304" pitchFamily="18" charset="0"/>
            </a:endParaRPr>
          </a:p>
          <a:p>
            <a:pPr lvl="1"/>
            <a:r>
              <a:rPr lang="en-US" sz="2000" dirty="0"/>
              <a:t>  </a:t>
            </a:r>
            <a:r>
              <a:rPr lang="en-US" sz="2000" dirty="0" smtClean="0"/>
              <a:t>:                   local input of power imbalance</a:t>
            </a:r>
            <a:endParaRPr lang="en-US" sz="2000" i="1" dirty="0">
              <a:latin typeface="Palatino Linotype" panose="02040502050505030304" pitchFamily="18" charset="0"/>
            </a:endParaRPr>
          </a:p>
          <a:p>
            <a:pPr lvl="1">
              <a:spcAft>
                <a:spcPts val="1800"/>
              </a:spcAft>
            </a:pPr>
            <a:r>
              <a:rPr lang="en-US" sz="2000" dirty="0"/>
              <a:t>    </a:t>
            </a:r>
            <a:r>
              <a:rPr lang="en-US" sz="2000" dirty="0" smtClean="0"/>
              <a:t>:                 power flow </a:t>
            </a:r>
            <a:r>
              <a:rPr lang="en-US" sz="2000" dirty="0"/>
              <a:t>from </a:t>
            </a:r>
            <a:r>
              <a:rPr lang="en-US" sz="2000" dirty="0" smtClean="0"/>
              <a:t>generator </a:t>
            </a:r>
            <a:r>
              <a:rPr lang="en-US" sz="2000" i="1" dirty="0" err="1" smtClean="0">
                <a:latin typeface="Palatino Linotype" panose="02040502050505030304" pitchFamily="18" charset="0"/>
              </a:rPr>
              <a:t>i</a:t>
            </a:r>
            <a:r>
              <a:rPr lang="en-US" sz="2000" dirty="0" smtClean="0"/>
              <a:t> </a:t>
            </a:r>
            <a:r>
              <a:rPr lang="en-US" sz="2000" dirty="0"/>
              <a:t>to </a:t>
            </a:r>
            <a:r>
              <a:rPr lang="en-US" sz="2000" i="1" dirty="0" smtClean="0">
                <a:latin typeface="Palatino Linotype" panose="02040502050505030304" pitchFamily="18" charset="0"/>
              </a:rPr>
              <a:t>j </a:t>
            </a:r>
            <a:r>
              <a:rPr lang="en-US" sz="2000" dirty="0" smtClean="0">
                <a:latin typeface="Palatino Linotype" panose="02040502050505030304" pitchFamily="18" charset="0"/>
              </a:rPr>
              <a:t>(for equivalent network)</a:t>
            </a:r>
            <a:endParaRPr lang="en-US" sz="2000" i="1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12" y="1911863"/>
            <a:ext cx="3632304" cy="3838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1" y="2800664"/>
            <a:ext cx="328574" cy="2330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51" y="2781642"/>
            <a:ext cx="288340" cy="2330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98" y="2468481"/>
            <a:ext cx="166116" cy="219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22" y="2396455"/>
            <a:ext cx="828142" cy="3034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6" y="3182527"/>
            <a:ext cx="201168" cy="150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5" y="3513930"/>
            <a:ext cx="333561" cy="271543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2197096" y="4567155"/>
            <a:ext cx="4151277" cy="400110"/>
            <a:chOff x="2324124" y="1673455"/>
            <a:chExt cx="4151277" cy="400110"/>
          </a:xfrm>
        </p:grpSpPr>
        <p:pic>
          <p:nvPicPr>
            <p:cNvPr id="52" name="Picture 5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124" y="1744748"/>
              <a:ext cx="2256762" cy="257524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5806628" y="1673455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Book Antiqua" panose="02040602050305030304" pitchFamily="18" charset="0"/>
                </a:rPr>
                <a:t>(SE)</a:t>
              </a:r>
              <a:endParaRPr lang="en-US" sz="2000" b="1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89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 1"/>
              <p:cNvSpPr>
                <a:spLocks noGrp="1"/>
              </p:cNvSpPr>
              <p:nvPr>
                <p:ph idx="1"/>
              </p:nvPr>
            </p:nvSpPr>
            <p:spPr>
              <a:xfrm>
                <a:off x="0" y="1290320"/>
                <a:ext cx="9144000" cy="1077323"/>
              </a:xfrm>
            </p:spPr>
            <p:txBody>
              <a:bodyPr>
                <a:noAutofit/>
              </a:bodyPr>
              <a:lstStyle/>
              <a:p>
                <a:r>
                  <a:rPr lang="en-US" sz="2200" b="1" dirty="0">
                    <a:solidFill>
                      <a:srgbClr val="FF0000"/>
                    </a:solidFill>
                  </a:rPr>
                  <a:t>Goal</a:t>
                </a:r>
                <a:r>
                  <a:rPr lang="en-US" sz="2200" dirty="0"/>
                  <a:t>: </a:t>
                </a:r>
                <a:r>
                  <a:rPr lang="en-US" sz="2200" dirty="0" smtClean="0"/>
                  <a:t>estimating (impulse) frequency response </a:t>
                </a:r>
                <a:r>
                  <a:rPr lang="en-US" sz="2200" dirty="0"/>
                  <a:t>from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0320"/>
                <a:ext cx="9144000" cy="1077323"/>
              </a:xfrm>
              <a:blipFill>
                <a:blip r:embed="rId5"/>
                <a:stretch>
                  <a:fillRect l="-733" t="-7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Ambient Data 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61304" y="3110648"/>
            <a:ext cx="7829550" cy="1355271"/>
            <a:chOff x="661304" y="3290256"/>
            <a:chExt cx="7829550" cy="1355271"/>
          </a:xfrm>
        </p:grpSpPr>
        <p:sp>
          <p:nvSpPr>
            <p:cNvPr id="16" name="Rounded Rectangle 15"/>
            <p:cNvSpPr/>
            <p:nvPr/>
          </p:nvSpPr>
          <p:spPr>
            <a:xfrm>
              <a:off x="661304" y="3290256"/>
              <a:ext cx="7829550" cy="1355271"/>
            </a:xfrm>
            <a:prstGeom prst="roundRect">
              <a:avLst>
                <a:gd name="adj" fmla="val 8554"/>
              </a:avLst>
            </a:prstGeom>
            <a:solidFill>
              <a:srgbClr val="FCE4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300"/>
                </a:spcBef>
                <a:spcAft>
                  <a:spcPts val="600"/>
                </a:spcAft>
              </a:pPr>
              <a:r>
                <a:rPr lang="en-US" sz="2000" b="1" i="1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(as1)  </a:t>
              </a:r>
              <a:r>
                <a:rPr lang="en-US" sz="20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The system </a:t>
              </a:r>
              <a:r>
                <a:rPr lang="en-US" sz="2000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(</a:t>
              </a:r>
              <a:r>
                <a:rPr lang="en-US" sz="2000" b="1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SE</a:t>
              </a:r>
              <a:r>
                <a:rPr lang="en-US" sz="2000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)</a:t>
              </a:r>
              <a:r>
                <a:rPr lang="en-US" sz="2000" b="1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is excited by zero-mean white noise input</a:t>
              </a:r>
            </a:p>
            <a:p>
              <a:pPr>
                <a:spcBef>
                  <a:spcPts val="300"/>
                </a:spcBef>
              </a:pPr>
              <a:endParaRPr lang="en-US" sz="2000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  <a:p>
              <a:pPr>
                <a:lnSpc>
                  <a:spcPct val="150000"/>
                </a:lnSpc>
              </a:pPr>
              <a:endParaRPr lang="en-US" sz="2200" b="1" i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3654" y="3779864"/>
              <a:ext cx="2811429" cy="711619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55" y="1795799"/>
            <a:ext cx="2481071" cy="365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536" y="5233307"/>
            <a:ext cx="4011626" cy="868753"/>
          </a:xfrm>
          <a:prstGeom prst="rect">
            <a:avLst/>
          </a:prstGeom>
        </p:spPr>
      </p:pic>
      <p:sp>
        <p:nvSpPr>
          <p:cNvPr id="18" name="Content Placeholder 2 2"/>
          <p:cNvSpPr txBox="1">
            <a:spLocks/>
          </p:cNvSpPr>
          <p:nvPr/>
        </p:nvSpPr>
        <p:spPr>
          <a:xfrm>
            <a:off x="0" y="2406085"/>
            <a:ext cx="9144000" cy="704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marR="0" indent="-403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Ø"/>
              <a:tabLst/>
              <a:defRPr sz="24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746125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 sz="22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028700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Book Antiqua" panose="02040602050305030304" pitchFamily="18" charset="0"/>
              <a:buChar char="–"/>
              <a:tabLst/>
              <a:defRPr sz="20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089025" marR="0" indent="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371600" marR="0" indent="2889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Ambient conditions: normal operations with </a:t>
            </a:r>
            <a:r>
              <a:rPr lang="en-US" sz="2200" dirty="0"/>
              <a:t>small perturbations</a:t>
            </a:r>
          </a:p>
          <a:p>
            <a:pPr lvl="1"/>
            <a:r>
              <a:rPr lang="en-US" altLang="zh-CN" sz="2000" dirty="0" smtClean="0"/>
              <a:t>R</a:t>
            </a:r>
            <a:r>
              <a:rPr lang="en-US" sz="2000" dirty="0" smtClean="0"/>
              <a:t>andom </a:t>
            </a:r>
            <a:r>
              <a:rPr lang="en-US" sz="2000" dirty="0"/>
              <a:t>variations of </a:t>
            </a:r>
            <a:r>
              <a:rPr lang="en-US" altLang="zh-CN" sz="2000" dirty="0" smtClean="0"/>
              <a:t>power system loads/resources</a:t>
            </a:r>
            <a:endParaRPr lang="en-US" sz="2200" dirty="0"/>
          </a:p>
        </p:txBody>
      </p:sp>
      <p:sp>
        <p:nvSpPr>
          <p:cNvPr id="27" name="Content Placeholder 2 3"/>
          <p:cNvSpPr txBox="1">
            <a:spLocks/>
          </p:cNvSpPr>
          <p:nvPr/>
        </p:nvSpPr>
        <p:spPr>
          <a:xfrm>
            <a:off x="152400" y="4762760"/>
            <a:ext cx="9144000" cy="704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marR="0" indent="-403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Ø"/>
              <a:tabLst/>
              <a:defRPr sz="24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746125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 sz="22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028700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Book Antiqua" panose="02040602050305030304" pitchFamily="18" charset="0"/>
              <a:buChar char="–"/>
              <a:tabLst/>
              <a:defRPr sz="20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089025" marR="0" indent="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371600" marR="0" indent="2889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(</a:t>
            </a:r>
            <a:r>
              <a:rPr lang="en-US" sz="2200" dirty="0"/>
              <a:t>N</a:t>
            </a:r>
            <a:r>
              <a:rPr lang="en-US" sz="2200" dirty="0" smtClean="0"/>
              <a:t>ormalized</a:t>
            </a:r>
            <a:r>
              <a:rPr lang="en-US" sz="2200" dirty="0"/>
              <a:t>) </a:t>
            </a:r>
            <a:r>
              <a:rPr lang="en-US" sz="2200" dirty="0" smtClean="0"/>
              <a:t>cross-correlation of ambient speed (frequency) data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0188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 1"/>
          <p:cNvSpPr>
            <a:spLocks noGrp="1"/>
          </p:cNvSpPr>
          <p:nvPr>
            <p:ph idx="1"/>
          </p:nvPr>
        </p:nvSpPr>
        <p:spPr>
          <a:xfrm>
            <a:off x="-35364" y="1300497"/>
            <a:ext cx="9144000" cy="685437"/>
          </a:xfrm>
        </p:spPr>
        <p:txBody>
          <a:bodyPr>
            <a:noAutofit/>
          </a:bodyPr>
          <a:lstStyle/>
          <a:p>
            <a:r>
              <a:rPr lang="en-US" sz="2200" dirty="0" smtClean="0"/>
              <a:t>For simplicity, </a:t>
            </a:r>
            <a:r>
              <a:rPr lang="en-US" sz="2200" dirty="0"/>
              <a:t>consider </a:t>
            </a:r>
            <a:r>
              <a:rPr lang="en-US" sz="2200" i="1" dirty="0" err="1"/>
              <a:t>undamped</a:t>
            </a:r>
            <a:r>
              <a:rPr lang="en-US" sz="2200" i="1" dirty="0"/>
              <a:t> </a:t>
            </a:r>
            <a:r>
              <a:rPr lang="en-US" sz="2200" dirty="0" smtClean="0"/>
              <a:t>oscillations</a:t>
            </a:r>
            <a:r>
              <a:rPr lang="en-US" sz="2200" i="1" dirty="0" smtClean="0"/>
              <a:t> </a:t>
            </a:r>
            <a:r>
              <a:rPr lang="en-US" sz="2200" dirty="0"/>
              <a:t>with </a:t>
            </a:r>
          </a:p>
          <a:p>
            <a:endParaRPr lang="en-US" sz="2200" dirty="0"/>
          </a:p>
          <a:p>
            <a:pPr lvl="1"/>
            <a:r>
              <a:rPr lang="en-US" sz="2000" dirty="0" smtClean="0"/>
              <a:t>Extended to uniformly damped systems (homogeneity relaxed!)</a:t>
            </a:r>
            <a:endParaRPr lang="en-US" sz="20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Model-based </a:t>
            </a:r>
            <a:r>
              <a:rPr lang="en-US" dirty="0"/>
              <a:t>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1514" y="3644382"/>
            <a:ext cx="7399019" cy="488482"/>
            <a:chOff x="740758" y="4199117"/>
            <a:chExt cx="7399019" cy="488482"/>
          </a:xfrm>
        </p:grpSpPr>
        <p:sp>
          <p:nvSpPr>
            <p:cNvPr id="16" name="Rounded Rectangle 15"/>
            <p:cNvSpPr/>
            <p:nvPr/>
          </p:nvSpPr>
          <p:spPr>
            <a:xfrm>
              <a:off x="740758" y="4199117"/>
              <a:ext cx="7399019" cy="488482"/>
            </a:xfrm>
            <a:prstGeom prst="roundRect">
              <a:avLst>
                <a:gd name="adj" fmla="val 8554"/>
              </a:avLst>
            </a:prstGeom>
            <a:solidFill>
              <a:srgbClr val="FCE4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i="1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(</a:t>
              </a:r>
              <a:r>
                <a:rPr lang="en-US" sz="2000" b="1" i="1" dirty="0" err="1">
                  <a:solidFill>
                    <a:schemeClr val="tx1"/>
                  </a:solidFill>
                  <a:latin typeface="Book Antiqua" panose="02040602050305030304" pitchFamily="18" charset="0"/>
                </a:rPr>
                <a:t>as2</a:t>
              </a:r>
              <a:r>
                <a:rPr lang="en-US" sz="2000" b="1" i="1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)</a:t>
              </a:r>
              <a:r>
                <a:rPr lang="en-US" sz="20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       is positive definite (PD) and      is symmetric </a:t>
              </a:r>
            </a:p>
            <a:p>
              <a:endParaRPr lang="en-US" sz="2200" b="1" i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  <a:p>
              <a:pPr>
                <a:lnSpc>
                  <a:spcPct val="150000"/>
                </a:lnSpc>
              </a:pPr>
              <a:endParaRPr lang="en-US" sz="2200" b="1" i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157" y="4318062"/>
              <a:ext cx="257556" cy="17373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972" y="4318062"/>
              <a:ext cx="207264" cy="17373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CDF4982-06C3-4DDF-9731-E12717B13A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067" y="1405081"/>
            <a:ext cx="701157" cy="180743"/>
          </a:xfrm>
          <a:prstGeom prst="rect">
            <a:avLst/>
          </a:prstGeom>
        </p:spPr>
      </p:pic>
      <p:sp>
        <p:nvSpPr>
          <p:cNvPr id="18" name="Content Placeholder 2 2"/>
          <p:cNvSpPr txBox="1">
            <a:spLocks/>
          </p:cNvSpPr>
          <p:nvPr/>
        </p:nvSpPr>
        <p:spPr>
          <a:xfrm>
            <a:off x="58352" y="2629668"/>
            <a:ext cx="9144000" cy="68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marR="0" indent="-403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Ø"/>
              <a:tabLst/>
              <a:defRPr sz="24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746125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 sz="22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028700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Book Antiqua" panose="02040602050305030304" pitchFamily="18" charset="0"/>
              <a:buChar char="–"/>
              <a:tabLst/>
              <a:defRPr sz="20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089025" marR="0" indent="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371600" marR="0" indent="2889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Oscillation modes for </a:t>
            </a:r>
            <a:r>
              <a:rPr lang="en-US" sz="2200" dirty="0" smtClean="0"/>
              <a:t>(</a:t>
            </a:r>
            <a:r>
              <a:rPr lang="en-US" sz="2200" b="1" dirty="0" smtClean="0"/>
              <a:t>SE’</a:t>
            </a:r>
            <a:r>
              <a:rPr lang="en-US" sz="2200" dirty="0" smtClean="0"/>
              <a:t>) solved by </a:t>
            </a:r>
            <a:r>
              <a:rPr lang="en-US" sz="2200" b="1" i="1" dirty="0" smtClean="0">
                <a:solidFill>
                  <a:schemeClr val="accent1">
                    <a:lumMod val="50000"/>
                  </a:schemeClr>
                </a:solidFill>
              </a:rPr>
              <a:t>generalized </a:t>
            </a:r>
            <a:r>
              <a:rPr lang="en-US" sz="2200" b="1" i="1" dirty="0" err="1">
                <a:solidFill>
                  <a:schemeClr val="accent1">
                    <a:lumMod val="50000"/>
                  </a:schemeClr>
                </a:solidFill>
              </a:rPr>
              <a:t>eigen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2200" dirty="0"/>
              <a:t> problem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29" y="3130763"/>
            <a:ext cx="1438656" cy="17983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8352" y="4471505"/>
            <a:ext cx="8768443" cy="1341466"/>
            <a:chOff x="171449" y="4471505"/>
            <a:chExt cx="8768443" cy="1341466"/>
          </a:xfrm>
        </p:grpSpPr>
        <p:sp>
          <p:nvSpPr>
            <p:cNvPr id="30" name="Rounded Rectangle 29"/>
            <p:cNvSpPr/>
            <p:nvPr/>
          </p:nvSpPr>
          <p:spPr>
            <a:xfrm>
              <a:off x="171449" y="4471505"/>
              <a:ext cx="8768443" cy="134146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000" i="1" dirty="0">
                  <a:latin typeface="Book Antiqua" panose="02040602050305030304" pitchFamily="18" charset="0"/>
                </a:rPr>
                <a:t>Lemma: </a:t>
              </a:r>
              <a:r>
                <a:rPr lang="en-US" sz="2000" dirty="0">
                  <a:latin typeface="Book Antiqua" panose="02040602050305030304" pitchFamily="18" charset="0"/>
                </a:rPr>
                <a:t>Under (</a:t>
              </a:r>
              <a:r>
                <a:rPr lang="en-US" sz="2000" b="1" i="1" dirty="0" err="1">
                  <a:latin typeface="Book Antiqua" panose="02040602050305030304" pitchFamily="18" charset="0"/>
                </a:rPr>
                <a:t>as2</a:t>
              </a:r>
              <a:r>
                <a:rPr lang="en-US" sz="2000" b="1" i="1" dirty="0">
                  <a:latin typeface="Book Antiqua" panose="02040602050305030304" pitchFamily="18" charset="0"/>
                </a:rPr>
                <a:t>)</a:t>
              </a:r>
              <a:r>
                <a:rPr lang="en-US" sz="2000" dirty="0">
                  <a:latin typeface="Book Antiqua" panose="02040602050305030304" pitchFamily="18" charset="0"/>
                </a:rPr>
                <a:t>, the eigenvectors in      are </a:t>
              </a:r>
              <a:r>
                <a:rPr lang="en-US" sz="2000" b="1" dirty="0">
                  <a:latin typeface="Book Antiqua" panose="02040602050305030304" pitchFamily="18" charset="0"/>
                </a:rPr>
                <a:t>M</a:t>
              </a:r>
              <a:r>
                <a:rPr lang="en-US" sz="2000" dirty="0">
                  <a:latin typeface="Book Antiqua" panose="02040602050305030304" pitchFamily="18" charset="0"/>
                </a:rPr>
                <a:t>-orthonormal; i.e.,  </a:t>
              </a:r>
            </a:p>
            <a:p>
              <a:endParaRPr lang="en-US" sz="3000" dirty="0">
                <a:latin typeface="Book Antiqua" panose="02040602050305030304" pitchFamily="18" charset="0"/>
              </a:endParaRPr>
            </a:p>
            <a:p>
              <a:r>
                <a:rPr lang="en-US" sz="2000" dirty="0">
                  <a:latin typeface="Book Antiqua" panose="02040602050305030304" pitchFamily="18" charset="0"/>
                </a:rPr>
                <a:t>                with                                         having eigenvalues of 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9532" y="4645097"/>
              <a:ext cx="188906" cy="17828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8526" y="5002417"/>
              <a:ext cx="1288884" cy="20269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094" y="5387988"/>
              <a:ext cx="2457686" cy="252984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29" y="5363779"/>
            <a:ext cx="1786602" cy="224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38A686-8D87-473F-9836-9CB665C686A3}"/>
              </a:ext>
            </a:extLst>
          </p:cNvPr>
          <p:cNvGrpSpPr/>
          <p:nvPr/>
        </p:nvGrpSpPr>
        <p:grpSpPr>
          <a:xfrm>
            <a:off x="2550618" y="1680003"/>
            <a:ext cx="5215691" cy="400110"/>
            <a:chOff x="2704339" y="1745143"/>
            <a:chExt cx="5215691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7180725" y="1745143"/>
              <a:ext cx="7393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Book Antiqua" panose="02040602050305030304" pitchFamily="18" charset="0"/>
                </a:rPr>
                <a:t>(SE’)</a:t>
              </a:r>
              <a:endParaRPr lang="en-US" sz="2000" b="1" dirty="0">
                <a:latin typeface="Book Antiqua" panose="0204060205030503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80BF1A-73DC-4763-A7A6-DB3B004180B7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339" y="1795151"/>
              <a:ext cx="3739896" cy="257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994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 1"/>
          <p:cNvSpPr txBox="1">
            <a:spLocks/>
          </p:cNvSpPr>
          <p:nvPr/>
        </p:nvSpPr>
        <p:spPr>
          <a:xfrm>
            <a:off x="69396" y="2412334"/>
            <a:ext cx="9005207" cy="2582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marR="0" indent="-403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Ø"/>
              <a:tabLst/>
              <a:defRPr sz="24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746125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 sz="22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028700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Book Antiqua" panose="02040602050305030304" pitchFamily="18" charset="0"/>
              <a:buChar char="–"/>
              <a:tabLst/>
              <a:defRPr sz="20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089025" marR="0" indent="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371600" marR="0" indent="2889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Each mode (                        </a:t>
            </a:r>
            <a:r>
              <a:rPr lang="en-US" sz="2200" dirty="0" smtClean="0"/>
              <a:t>   ) associated with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Under </a:t>
            </a:r>
            <a:r>
              <a:rPr lang="en-US" sz="2200" dirty="0"/>
              <a:t>zero initialization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Uncoupled Modes</a:t>
            </a:r>
            <a:endParaRPr lang="en-US" dirty="0"/>
          </a:p>
        </p:txBody>
      </p:sp>
      <p:sp>
        <p:nvSpPr>
          <p:cNvPr id="3" name="Content Placeholder 2 2"/>
          <p:cNvSpPr>
            <a:spLocks noGrp="1"/>
          </p:cNvSpPr>
          <p:nvPr>
            <p:ph idx="1"/>
          </p:nvPr>
        </p:nvSpPr>
        <p:spPr>
          <a:xfrm>
            <a:off x="74784" y="1404257"/>
            <a:ext cx="9005207" cy="963386"/>
          </a:xfrm>
        </p:spPr>
        <p:txBody>
          <a:bodyPr>
            <a:noAutofit/>
          </a:bodyPr>
          <a:lstStyle/>
          <a:p>
            <a:r>
              <a:rPr lang="en-US" sz="2200" dirty="0" smtClean="0"/>
              <a:t>Linear transformation of (SE’):                and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F9CD-4CDF-44B7-BE7E-9F7A2EF12FF4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52" y="1911819"/>
            <a:ext cx="1590704" cy="2179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83" y="2462191"/>
            <a:ext cx="1818667" cy="23634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44" y="1502612"/>
            <a:ext cx="876648" cy="20282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86" y="1449993"/>
            <a:ext cx="1136457" cy="2229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55" y="2448254"/>
            <a:ext cx="1677867" cy="335238"/>
          </a:xfrm>
          <a:prstGeom prst="rect">
            <a:avLst/>
          </a:prstGeom>
        </p:spPr>
      </p:pic>
      <p:sp>
        <p:nvSpPr>
          <p:cNvPr id="39" name="Content Placeholder 2 3"/>
          <p:cNvSpPr txBox="1">
            <a:spLocks/>
          </p:cNvSpPr>
          <p:nvPr/>
        </p:nvSpPr>
        <p:spPr>
          <a:xfrm>
            <a:off x="138791" y="4947506"/>
            <a:ext cx="9005207" cy="476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marR="0" indent="-403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Ø"/>
              <a:tabLst/>
              <a:defRPr sz="24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746125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 sz="22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028700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Book Antiqua" panose="02040602050305030304" pitchFamily="18" charset="0"/>
              <a:buChar char="–"/>
              <a:tabLst/>
              <a:defRPr sz="20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089025" marR="0" indent="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371600" marR="0" indent="2889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Impulse frequency</a:t>
            </a:r>
            <a:r>
              <a:rPr lang="en-US" sz="2200" dirty="0" smtClean="0">
                <a:solidFill>
                  <a:srgbClr val="002060"/>
                </a:solidFill>
              </a:rPr>
              <a:t> response</a:t>
            </a:r>
            <a:r>
              <a:rPr lang="en-US" sz="2200" dirty="0" smtClean="0"/>
              <a:t>  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30" y="3286203"/>
            <a:ext cx="3962515" cy="6972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72" y="3991307"/>
            <a:ext cx="6867348" cy="83474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5A7DD51-CAF1-4BAE-8A9A-042C9FC7298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23" y="5338124"/>
            <a:ext cx="3228746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690"/>
  <p:tag name="OUTPUTDPI" val="1200"/>
  <p:tag name="LATEXADDIN" val="\documentclass{article}&#10;\usepackage{amsmath}&#10;\pagestyle{empty}&#10;\begin{document}&#10;&#10;$\ddot x_i = \sum k_{ij}x_j$&#10;&#10;\end{document}"/>
  <p:tag name="IGUANATEXSIZE" val="16"/>
  <p:tag name="IGUANATEXCURSOR" val="108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149.2313"/>
  <p:tag name="LATEXADDIN" val="\documentclass{article}&#10;\usepackage{amsmath}&#10;\pagestyle{empty}&#10;\begin{document}&#10;&#10;$&#10;P_{ij}&#10;$&#10;&#10;\end{document}"/>
  <p:tag name="IGUANATEXSIZE" val="22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7342"/>
  <p:tag name="ORIGINALWIDTH" val="1110.611"/>
  <p:tag name="LATEXADDIN" val="\documentclass{article}&#10;\usepackage{amsmath}&#10;\input{mysymbol.sty}&#10;\pagestyle{empty}&#10;\begin{document}&#10;$&#10;\bbM \ddot \bbdelta + \bbD \dot \bbdelta +\bbK \bbdelta =\bbu&#10;$&#10;&#10;&#10;\end{document}"/>
  <p:tag name="IGUANATEXSIZE" val="20"/>
  <p:tag name="IGUANATEXCURSOR" val="1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0"/>
  <p:tag name="ORIGINALWIDTH" val="1221"/>
  <p:tag name="OUTPUTDPI" val="1200"/>
  <p:tag name="LATEXADDIN" val="\documentclass{article}&#10;\usepackage{amsmath}&#10;\usepackage{D:/mysymbol}&#10;\pagestyle{empty}&#10;\begin{document}&#10;&#10;$&#10;T_{k\ell}(t) := \omega_\ell(t)\big|_{\bbu = \delta(t)\bbe_k}&#10;$&#10;&#10;\end{document}"/>
  <p:tag name="IGUANATEXSIZE" val="20"/>
  <p:tag name="IGUANATEXCURSOR" val="115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0.4349"/>
  <p:tag name="ORIGINALWIDTH" val="2175.478"/>
  <p:tag name="LATEXADDIN" val="\documentclass{article}&#10;\usepackage{amsmath, amssymb}&#10;\pagestyle{empty}&#10;\begin{document}&#10;&#10;\begin{align*}&#10;C_{k\ell}(\tau) :=&amp; \lim_{T\rightarrow \infty}\frac{1}{2T}\int_{-T}^T\omega_k(t)\omega_\ell(t-\tau)d\tau&#10;\\&#10;=&amp; \mathbb{E}\big[ \omega_k(t) \omega_\ell(t-\tau)\big]&#10;\end{align*}&#10;&#10;\end{document}"/>
  <p:tag name="IGUANATEXSIZE" val="22"/>
  <p:tag name="IGUANATEXCURSOR" val="2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0.2062"/>
  <p:tag name="ORIGINALWIDTH" val="1383.577"/>
  <p:tag name="LATEXADDIN" val="\documentclass{article}&#10;\usepackage{amsmath, amssymb}&#10;\input{mysymbol.sty}&#10;\pagestyle{empty}&#10;\begin{document}&#10;&#10;\begin{align*}&#10;\mathbb{E} \big[ \bbu(t)  \big] &amp;= \bb0, \\&#10;\mathbb{E} \big[ \bbu(t)\bbu^{\mathtt{T}}(t-\tau) \big] &amp;= \bbSigma \delta(\tau)&#10;\end{align*}&#10;&#10;&#10;\end{document}"/>
  <p:tag name="IGUANATEXSIZE" val="20"/>
  <p:tag name="IGUANATEXCURSOR" val="1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337.5"/>
  <p:tag name="OUTPUTDPI" val="1200"/>
  <p:tag name="LATEXADDIN" val="\documentclass{article}&#10;\usepackage{amsmath}&#10;\usepackage{D:/mysymbol}&#10;\pagestyle{empty}&#10;\begin{document}&#10;$&#10;\bbD = \bb0&#10;$&#10;&#10;\end{document}"/>
  <p:tag name="IGUANATEXSIZE" val="20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708"/>
  <p:tag name="OUTPUTDPI" val="1200"/>
  <p:tag name="LATEXADDIN" val="\documentclass{article}&#10;\usepackage{amsmath}&#10;\usepackage{D:/mysymbol}&#10;\pagestyle{empty}&#10;\begin{document}&#10;$&#10;\bbK \bbC = \bbM \bbC \bbLambda&#10;$&#10;&#10;\end{document}"/>
  <p:tag name="IGUANATEXSIZE" val="20"/>
  <p:tag name="IGUANATEXCURSOR" val="132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362"/>
  <p:tag name="ORIGINALWIDTH" val="836.8954"/>
  <p:tag name="LATEXADDIN" val="\documentclass{article}&#10;\usepackage{amsmath}&#10;\input{mysymbol.sty}&#10;\pagestyle{empty}&#10;\begin{document}&#10;&#10;$&#10;\bbM^{-1/2} \bbK\bbM^{-1/2}&#10;$&#10;&#10;\end{document}"/>
  <p:tag name="IGUANATEXSIZE" val="20"/>
  <p:tag name="IGUANATEXCURSOR" val="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75"/>
  <p:tag name="ORIGINALWIDTH" val="1840.5"/>
  <p:tag name="OUTPUTDPI" val="1200"/>
  <p:tag name="LATEXADDIN" val="\documentclass{article}&#10;\usepackage{amsmath}&#10;\usepackage{D:/mysymbol}&#10;\pagestyle{empty}&#10;\begin{document}&#10;&#10;$&#10;\bbM \ddot \bbdelta + \bbD \dot \bbdelta + \bbK \bbdelta = \bbM \dot \bbomega + \bbK \bbdelta = \bbu&#10;$&#10;&#10;\end{document}"/>
  <p:tag name="IGUANATEXSIZE" val="20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3905"/>
  <p:tag name="ORIGINALWIDTH" val="88.48898"/>
  <p:tag name="LATEXADDIN" val="\documentclass{article}&#10;\usepackage{amsmath}&#10;\input{mysymbol.sty}&#10;\pagestyle{empty}&#10;\begin{document}&#10;$&#10; \bbC &#10;$&#10;&#10;\end{document}"/>
  <p:tag name="IGUANATEXSIZE" val="20"/>
  <p:tag name="IGUANATEXCURSOR" val="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75"/>
  <p:tag name="ORIGINALWIDTH" val="1110.75"/>
  <p:tag name="OUTPUTDPI" val="1200"/>
  <p:tag name="LATEXADDIN" val="\documentclass{article}&#10;\usepackage{amsmath}&#10;\usepackage{D:/mysymbol}&#10;\pagestyle{empty}&#10;\begin{document}&#10;&#10;$&#10;\bbM \ddot \bbdelta + \bbD \dot \bbdelta + \bbK \bbdelta = \bbu&#10;$&#10;&#10;\end{document}"/>
  <p:tag name="IGUANATEXSIZE" val="16"/>
  <p:tag name="IGUANATEXCURSOR" val="69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603.75"/>
  <p:tag name="OUTPUTDPI" val="1200"/>
  <p:tag name="LATEXADDIN" val="\documentclass{article}&#10;\usepackage{amsmath}&#10;\usepackage{D:/mysymbol}&#10;\pagestyle{empty}&#10;\begin{document}&#10;&#10;$&#10;\bbC^\mathtt{T} \bbM \bbC = \bbI&#10;$&#10;&#10;\end{document}"/>
  <p:tag name="IGUANATEXSIZE" val="20"/>
  <p:tag name="IGUANATEXCURSOR" val="123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1.25"/>
  <p:tag name="OUTPUTDPI" val="1200"/>
  <p:tag name="LATEXADDIN" val="\documentclass{article}&#10;\usepackage{amsmath}&#10;\usepackage{D:/mysymbol}&#10;\pagestyle{empty}&#10;\begin{document}&#10;&#10;$&#10;\bbLambda = \text{diag}\{\lambda_1, \dots, \lambda_n\}&#10;$&#10;&#10;\end{document}"/>
  <p:tag name="IGUANATEXSIZE" val="20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26.75"/>
  <p:tag name="OUTPUTDPI" val="1200"/>
  <p:tag name="LATEXADDIN" val="\documentclass{article}&#10;\usepackage{amsmath}&#10;\usepackage{D:/mysymbol}&#10;\pagestyle{empty}&#10;\begin{document}&#10;$&#10;\bbM&#10;$&#10;&#10;\end{document}"/>
  <p:tag name="IGUANATEXSIZE" val="20"/>
  <p:tag name="IGUANATEXCURSOR" val="111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02"/>
  <p:tag name="OUTPUTDPI" val="1200"/>
  <p:tag name="LATEXADDIN" val="\documentclass{article}&#10;\usepackage{amsmath}&#10;\usepackage{D:/mysymbol}&#10;\pagestyle{empty}&#10;\begin{document}&#10;$&#10;\bbK&#10;$&#10;&#10;\end{document}"/>
  <p:tag name="IGUANATEXSIZE" val="20"/>
  <p:tag name="IGUANATEXCURSOR" val="111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711.661"/>
  <p:tag name="LATEXADDIN" val="\documentclass{article}&#10;\usepackage{amsmath}&#10;\pagestyle{empty}&#10;\begin{document}&#10;$&#10;\ddot{\mathbf z}  = - \boldsymbol \Lambda \mathbf z + \mathbf v&#10;$&#10;&#10;&#10;\end{document}"/>
  <p:tag name="IGUANATEXSIZE" val="22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813.6483"/>
  <p:tag name="LATEXADDIN" val="\documentclass{article}&#10;\usepackage{amsmath}&#10;&#10;\pagestyle{empty}&#10;\begin{document}&#10;&#10;$&#10;\ddot z_i = -\lambda_i z_i + v_i&#10;$&#10;&#10;\end{document}"/>
  <p:tag name="IGUANATEXSIZE" val="22"/>
  <p:tag name="IGUANATEXCURSOR" val="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392.201"/>
  <p:tag name="LATEXADDIN" val="\documentclass{article}&#10;\usepackage{amsmath,color}&#10;\input{mysymbol.sty}&#10;\pagestyle{empty}&#10;\begin{document}&#10;\color{red}&#10;$\bbdelta = \bbC \bbz$&#10;&#10;\end{document}"/>
  <p:tag name="IGUANATEXSIZE" val="22"/>
  <p:tag name="IGUANATEXCURSOR" val="11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3756"/>
  <p:tag name="ORIGINALWIDTH" val="508.4365"/>
  <p:tag name="LATEXADDIN" val="\documentclass{article}&#10;\usepackage{amsmath,color}&#10;\input{mysymbol.sty}&#10;\pagestyle{empty}&#10;\begin{document}&#10;\color{red}&#10;$&#10; \bbv := \bbC^{\mathtt T} \bbu&#10;$&#10;&#10;&#10;\end{document}"/>
  <p:tag name="IGUANATEXSIZE" val="22"/>
  <p:tag name="IGUANATEXCURSOR" val="11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750.6561"/>
  <p:tag name="LATEXADDIN" val="\documentclass{article}&#10;\usepackage{amsmath,amssymb}&#10;&#10;\pagestyle{empty}&#10;\begin{document}&#10;&#10;\begin{align*}&#10;\sqrt{-\lambda_i}=  \pm\mathtt j \beta_i&#10;\end{align*}&#10;&#10;\end{document}"/>
  <p:tag name="IGUANATEXSIZE" val="22"/>
  <p:tag name="IGUANATEXCURSOR" val="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961"/>
  <p:tag name="ORIGINALWIDTH" val="1772.778"/>
  <p:tag name="LATEXADDIN" val="\documentclass{article}&#10;\usepackage{amsmath}&#10;&#10;\pagestyle{empty}&#10;\begin{document}&#10;&#10;\[\dot z_i(t) = \int_0^T&#10;\cos(\beta_i\tau)\mathbf c_i^{\mathsf{T}}\mathbf u(t-\tau)d\tau&#10;\]&#10;&#10;\end{document}"/>
  <p:tag name="IGUANATEXSIZE" val="22"/>
  <p:tag name="IGUANATEXCURSOR" val="1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.25"/>
  <p:tag name="ORIGINALWIDTH" val="1044"/>
  <p:tag name="OUTPUTDPI" val="1200"/>
  <p:tag name="LATEXADDIN" val="\documentclass{article}&#10;\usepackage{amsmath}&#10;\pagestyle{empty}&#10;\begin{document}&#10;$&#10;\frac{\partial^2 u}{\partial t^2} + r \frac{\partial u}{\partial t}= c^2 \nabla^2 u&#10;$&#10;&#10;&#10;\end{document}"/>
  <p:tag name="IGUANATEXSIZE" val="16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072.366"/>
  <p:tag name="LATEXADDIN" val="\documentclass{article}&#10;\usepackage{amsmath,color}&#10;\pagestyle{empty}&#10;\begin{document}&#10;&#10;\[\omega_\ell(t) =\sum_{i=1}^n c_{\ell i} \dot z_i(t)  = \int_0^T&#10;\color{blue}\left[ \sum_{i=1}^n c_{\ell i} \cos(\beta_i\tau)\right]&#10;\color{black}\mathbf c_i^{\mathsf{T}}\mathbf u(t-\tau)d\tau&#10;\]&#10;&#10;\end{document}"/>
  <p:tag name="IGUANATEXSIZE" val="22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.25"/>
  <p:tag name="ORIGINALWIDTH" val="1444.5"/>
  <p:tag name="OUTPUTDPI" val="1200"/>
  <p:tag name="LATEXADDIN" val="\documentclass{article}&#10;\usepackage{amsmath}&#10;\pagestyle{empty}&#10;\begin{document}&#10;&#10;\[T_{k\ell}(\tau) = \sum_{i=1}^n c_{ki}c_{\ell i}&#10;\cos({\beta_i \tau})&#10;\]&#10;&#10;\end{document}"/>
  <p:tag name="IGUANATEXSIZE" val="22"/>
  <p:tag name="IGUANATEXCURSOR" val="136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4.207"/>
  <p:tag name="ORIGINALWIDTH" val="2978.628"/>
  <p:tag name="LATEXADDIN" val="\documentclass{article}&#10;\usepackage{amsmath}&#10;\pagestyle{empty}&#10;\begin{document}&#10;&#10;\begin{align*}&#10;\cong \sum_{i=1}^n \mu c_{k i} c_{\ell i}\bigg[ \frac{1}{2}\cos(\beta_i\tau) + \frac{1}{2T}\int_0^{T}\cos(2\beta_i\tau_1 - \beta_i \tau)d\tau_1\bigg]\end{align*}&#10;\end{document}"/>
  <p:tag name="IGUANATEXSIZE" val="22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2158.98"/>
  <p:tag name="LATEXADDIN" val="\documentclass{article}&#10;\usepackage{amsmath, amssymb}&#10;\input{mysymbol.sty}&#10;\pagestyle{empty}&#10;\begin{document}&#10;&#10;\begin{align*}&#10;\mathbb{E} \big[ \bbv(t)\bbv^{\mathtt{T}}(t-\tau) \big] &#10;&amp;= \bbC^{\mathtt{T}} \bbSigma \bbC \delta(\tau) = \mu \bbI \delta(\tau)&#10;\end{align*}&#10;&#10;&#10;\end{document}"/>
  <p:tag name="IGUANATEXSIZE" val="20"/>
  <p:tag name="IGUANATEXCURSOR" val="25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5"/>
  <p:tag name="ORIGINALWIDTH" val="468"/>
  <p:tag name="OUTPUTDPI" val="1200"/>
  <p:tag name="LATEXADDIN" val="\documentclass{article}&#10;\usepackage{amsmath}&#10;\usepackage{D:/mysymbol}&#10;\pagestyle{empty}&#10;\begin{document}&#10;&#10;$&#10;\bbSigma = \mu \bbM&#10;$&#10;&#10;\end{document}"/>
  <p:tag name="IGUANATEXSIZE" val="20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126"/>
  <p:tag name="OUTPUTDPI" val="1200"/>
  <p:tag name="LATEXADDIN" val="\documentclass{article}&#10;\usepackage{amsmath,color}&#10;\pagestyle{empty}&#10;\begin{document}&#10;$\color{red}\omega_k$ &#10;&#10;\end{document}"/>
  <p:tag name="IGUANATEXSIZE" val="22"/>
  <p:tag name="IGUANATEXCURSOR" val="51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14.75"/>
  <p:tag name="OUTPUTDPI" val="1200"/>
  <p:tag name="LATEXADDIN" val="\documentclass{article}&#10;\usepackage{amsmath,color}&#10;\pagestyle{empty}&#10;\begin{document}&#10;$\color{red}\omega_\ell$ &#10;&#10;\end{document}"/>
  <p:tag name="IGUANATEXSIZE" val="22"/>
  <p:tag name="IGUANATEXCURSOR" val="51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"/>
  <p:tag name="ORIGINALWIDTH" val="1939.5"/>
  <p:tag name="OUTPUTDPI" val="1200"/>
  <p:tag name="LATEXADDIN" val="\documentclass{article}&#10;\usepackage{amsmath, amssymb}&#10;\pagestyle{empty}&#10;\begin{document}&#10;\begin{align*}&#10;C_{k\ell}(\tau) &amp;= \frac{1}{T} \int_{T_1}^{T_1+T}\omega_k(t)\omega_\ell(t-\tau) dt\end{align*}&#10;&#10;\end{document}"/>
  <p:tag name="IGUANATEXSIZE" val="22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192.726"/>
  <p:tag name="LATEXADDIN" val="\documentclass{article}&#10;\usepackage{amsmath,color}&#10;\pagestyle{empty}&#10;\begin{document}&#10;&#10;\[\omega_\ell(t) = \int_0^T&#10;\color{blue}\left[ \sum_{i=1}^n c_{\ell i} \cos(\beta_i\tau)\right]&#10;\color{black}\mathbf v(t-\tau)d\tau&#10;\]&#10;&#10;\end{document}"/>
  <p:tag name="IGUANATEXSIZE" val="22"/>
  <p:tag name="IGUANATEXCURSOR" val="2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889.3888"/>
  <p:tag name="LATEXADDIN" val="\documentclass{article}&#10;\usepackage{amsmath}&#10;&#10;\pagestyle{empty}&#10;\begin{document}&#10;&#10;$&#10;C_{k\ell}(t) \cong \frac{\mu}{2}T_{k\ell}(t)&#10;$&#10;&#10;\end{document}"/>
  <p:tag name="IGUANATEXSIZE" val="22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285"/>
  <p:tag name="ORIGINALWIDTH" val="1625.047"/>
  <p:tag name="LATEXADDIN" val="\documentclass{article}&#10;\usepackage{amsmath}&#10;\pagestyle{empty}&#10;\begin{document}&#10;&#10;$&#10;M_i \ddot{\delta}_i + D_i \dot{\delta}_i = u_i - \sum_{j\in \mathcal{N}_i}P_{ij}&#10;$&#10;&#10;\end{document}"/>
  <p:tag name="IGUANATEXSIZE" val="22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1158.605"/>
  <p:tag name="LATEXADDIN" val="\documentclass{article}&#10;\usepackage{amsmath,color}&#10;\newcommand{\T}{\mathsf{T}}&#10;\pagestyle{empty}&#10;\begin{document}&#10;&#10;$&#10;\ddot z_i + {\color{red}{\gamma \dot z_i}} \color{black}+ \lambda_i \dot z_i = \mathbf c_i^\T \mathbf u&#10;$&#10;&#10;\end{document}"/>
  <p:tag name="IGUANATEXSIZE" val="22"/>
  <p:tag name="IGUANATEXCURSOR" val="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2133"/>
  <p:tag name="ORIGINALWIDTH" val="2224.972"/>
  <p:tag name="LATEXADDIN" val="\documentclass{article}&#10;\usepackage{amsmath,color}&#10;\newcommand{\T}{\mathsf{T}}&#10;\pagestyle{empty}&#10;\begin{document}&#10;&#10;\[&#10;\dot {z_i}(\tau) = \int_{0}^{\infty} \left(a_ie^{c_i t}+b_ie^{d_i t}\right)\mathbf c_i^\T \mathbf u (\tau-t) dt&#10;\]&#10;&#10;\end{document}"/>
  <p:tag name="IGUANATEXSIZE" val="22"/>
  <p:tag name="IGUANATEXCURSOR" val="2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7.874"/>
  <p:tag name="ORIGINALWIDTH" val="1487.064"/>
  <p:tag name="LATEXADDIN" val="\documentclass{article}&#10;\usepackage{amsmath}&#10;\pagestyle{empty}&#10;\begin{document}&#10;&#10;\begin{align*}&#10;a_i &amp;= \textstyle \frac{2\lambda_i}{\sqrt{\gamma^2 - 4\lambda_i}(-\gamma - \sqrt{\gamma^2 - 4\lambda_i})},\\&#10;b_i &amp;= \textstyle \frac{-2\lambda_i}{\sqrt{\gamma^2 - 4\lambda_i}(-\gamma + \sqrt{\gamma^2 - 4\lambda_i})},\\&#10;c_i &amp;= \textstyle \frac{-\gamma + \sqrt{\gamma^2 - 4\lambda_i}}{2},\\&#10;d_i &amp;= \textstyle \frac{-\gamma - \sqrt{\gamma^2 - 4\lambda_i}}{2}.&#10;\end{align*}&#10;&#10;&#10;\end{document}"/>
  <p:tag name="IGUANATEXSIZE" val="24"/>
  <p:tag name="IGUANATEXCURSOR" val="4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603.75"/>
  <p:tag name="OUTPUTDPI" val="1200"/>
  <p:tag name="LATEXADDIN" val="\documentclass{article}&#10;\usepackage{amsmath}&#10;\usepackage{D:/mysymbol}&#10;\pagestyle{empty}&#10;\begin{document}&#10;&#10;$&#10;\bbC^\mathtt{T} \bbM \bbC = \bbI&#10;$&#10;&#10;\end{document}"/>
  <p:tag name="IGUANATEXSIZE" val="20"/>
  <p:tag name="IGUANATEXCURSOR" val="123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89.276"/>
  <p:tag name="LATEXADDIN" val="\documentclass{article}&#10;\usepackage{amsmath}&#10;\pagestyle{empty}&#10;\begin{document}&#10;&#10;\begin{align*}&#10;\mathbf K = \begin{bmatrix}&#10;2.819  &amp; -1.523 &amp; -1.294 \\&#10;-1.611 &amp; 2.723  &amp; -1.112 \\&#10;-1.338 &amp; -1.108 &amp; 2.447&#10;\end{bmatrix}&#10;\end{align*}&#10;&#10;\end{document}"/>
  <p:tag name="IGUANATEXSIZE" val="22"/>
  <p:tag name="IGUANATEXCURSOR" val="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17.75"/>
  <p:tag name="OUTPUTDPI" val="1200"/>
  <p:tag name="LATEXADDIN" val="\documentclass{article}&#10;\usepackage{amsmath}&#10;\pagestyle{empty}&#10;\begin{document}&#10;&#10;$&#10;\omega_1&#10;$&#10;&#10;\end{document}"/>
  <p:tag name="IGUANATEXSIZE" val="22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0.75"/>
  <p:tag name="OUTPUTDPI" val="1200"/>
  <p:tag name="LATEXADDIN" val="\documentclass{article}&#10;\usepackage{amsmath}&#10;\pagestyle{empty}&#10;\begin{document}&#10;&#10;$&#10;\omega_2&#10;$&#10;&#10;\end{document}"/>
  <p:tag name="IGUANATEXSIZE" val="22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21.5"/>
  <p:tag name="OUTPUTDPI" val="1200"/>
  <p:tag name="LATEXADDIN" val="\documentclass{article}&#10;\usepackage{amsmath}&#10;\pagestyle{empty}&#10;\begin{document}&#10;&#10;$&#10;\omega_3&#10;$&#10;&#10;\end{document}"/>
  <p:tag name="IGUANATEXSIZE" val="22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09.5"/>
  <p:tag name="OUTPUTDPI" val="1200"/>
  <p:tag name="LATEXADDIN" val="\documentclass{article}&#10;\usepackage{amsmath}&#10;\pagestyle{empty}&#10;\begin{document}&#10;&#10;$u_1$&#10;&#10;\end{document}"/>
  <p:tag name="IGUANATEXSIZE" val="22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12.5"/>
  <p:tag name="OUTPUTDPI" val="1200"/>
  <p:tag name="LATEXADDIN" val="\documentclass{article}&#10;\usepackage{amsmath}&#10;\pagestyle{empty}&#10;\begin{document}&#10;&#10;$u_2$&#10;&#10;\end{document}"/>
  <p:tag name="IGUANATEXSIZE" val="22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147"/>
  <p:tag name="OUTPUTDPI" val="1200"/>
  <p:tag name="LATEXADDIN" val="\documentclass{article}&#10;\usepackage{amsmath}&#10;\pagestyle{empty}&#10;\begin{document}&#10;&#10;$M_i$&#10;&#10;\end{document}"/>
  <p:tag name="IGUANATEXSIZE" val="22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13.25"/>
  <p:tag name="OUTPUTDPI" val="1200"/>
  <p:tag name="LATEXADDIN" val="\documentclass{article}&#10;\usepackage{amsmath}&#10;\pagestyle{empty}&#10;\begin{document}&#10;&#10;$u_3$&#10;&#10;\end{document}"/>
  <p:tag name="IGUANATEXSIZE" val="22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17.75"/>
  <p:tag name="OUTPUTDPI" val="1200"/>
  <p:tag name="LATEXADDIN" val="\documentclass{article}&#10;\usepackage{amsmath}&#10;\pagestyle{empty}&#10;\begin{document}&#10;&#10;$&#10;\omega_1&#10;$&#10;&#10;\end{document}"/>
  <p:tag name="IGUANATEXSIZE" val="22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0.75"/>
  <p:tag name="OUTPUTDPI" val="1200"/>
  <p:tag name="LATEXADDIN" val="\documentclass{article}&#10;\usepackage{amsmath}&#10;\pagestyle{empty}&#10;\begin{document}&#10;&#10;$&#10;\omega_2&#10;$&#10;&#10;\end{document}"/>
  <p:tag name="IGUANATEXSIZE" val="22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21.5"/>
  <p:tag name="OUTPUTDPI" val="1200"/>
  <p:tag name="LATEXADDIN" val="\documentclass{article}&#10;\usepackage{amsmath}&#10;\pagestyle{empty}&#10;\begin{document}&#10;&#10;$&#10;\omega_3&#10;$&#10;&#10;\end{document}"/>
  <p:tag name="IGUANATEXSIZE" val="22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09.5"/>
  <p:tag name="OUTPUTDPI" val="1200"/>
  <p:tag name="LATEXADDIN" val="\documentclass{article}&#10;\usepackage{amsmath}&#10;\pagestyle{empty}&#10;\begin{document}&#10;&#10;$u_1$&#10;&#10;\end{document}"/>
  <p:tag name="IGUANATEXSIZE" val="22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12.5"/>
  <p:tag name="OUTPUTDPI" val="1200"/>
  <p:tag name="LATEXADDIN" val="\documentclass{article}&#10;\usepackage{amsmath}&#10;\pagestyle{empty}&#10;\begin{document}&#10;&#10;$u_2$&#10;&#10;\end{document}"/>
  <p:tag name="IGUANATEXSIZE" val="22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13.25"/>
  <p:tag name="OUTPUTDPI" val="1200"/>
  <p:tag name="LATEXADDIN" val="\documentclass{article}&#10;\usepackage{amsmath}&#10;\pagestyle{empty}&#10;\begin{document}&#10;&#10;$u_3$&#10;&#10;\end{document}"/>
  <p:tag name="IGUANATEXSIZE" val="22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17.75"/>
  <p:tag name="OUTPUTDPI" val="1200"/>
  <p:tag name="LATEXADDIN" val="\documentclass{article}&#10;\usepackage{amsmath}&#10;\pagestyle{empty}&#10;\begin{document}&#10;&#10;$&#10;\omega_1&#10;$&#10;&#10;\end{document}"/>
  <p:tag name="IGUANATEXSIZE" val="22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0.75"/>
  <p:tag name="OUTPUTDPI" val="1200"/>
  <p:tag name="LATEXADDIN" val="\documentclass{article}&#10;\usepackage{amsmath}&#10;\pagestyle{empty}&#10;\begin{document}&#10;&#10;$&#10;\omega_2&#10;$&#10;&#10;\end{document}"/>
  <p:tag name="IGUANATEXSIZE" val="22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21.5"/>
  <p:tag name="OUTPUTDPI" val="1200"/>
  <p:tag name="LATEXADDIN" val="\documentclass{article}&#10;\usepackage{amsmath}&#10;\pagestyle{empty}&#10;\begin{document}&#10;&#10;$&#10;\omega_3&#10;$&#10;&#10;\end{document}"/>
  <p:tag name="IGUANATEXSIZE" val="22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129"/>
  <p:tag name="OUTPUTDPI" val="1200"/>
  <p:tag name="LATEXADDIN" val="\documentclass{article}&#10;\usepackage{amsmath}&#10;\pagestyle{empty}&#10;\begin{document}&#10;&#10;$D_i$&#10;&#10;\end{document}"/>
  <p:tag name="IGUANATEXSIZE" val="22"/>
  <p:tag name="IGUANATEXCURSOR" val="83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09.5"/>
  <p:tag name="OUTPUTDPI" val="1200"/>
  <p:tag name="LATEXADDIN" val="\documentclass{article}&#10;\usepackage{amsmath}&#10;\pagestyle{empty}&#10;\begin{document}&#10;&#10;$u_1$&#10;&#10;\end{document}"/>
  <p:tag name="IGUANATEXSIZE" val="22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12.5"/>
  <p:tag name="OUTPUTDPI" val="1200"/>
  <p:tag name="LATEXADDIN" val="\documentclass{article}&#10;\usepackage{amsmath}&#10;\pagestyle{empty}&#10;\begin{document}&#10;&#10;$u_2$&#10;&#10;\end{document}"/>
  <p:tag name="IGUANATEXSIZE" val="22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13.25"/>
  <p:tag name="OUTPUTDPI" val="1200"/>
  <p:tag name="LATEXADDIN" val="\documentclass{article}&#10;\usepackage{amsmath}&#10;\pagestyle{empty}&#10;\begin{document}&#10;&#10;$u_3$&#10;&#10;\end{document}"/>
  <p:tag name="IGUANATEXSIZE" val="22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81.75"/>
  <p:tag name="OUTPUTDPI" val="1200"/>
  <p:tag name="LATEXADDIN" val="\documentclass{article}&#10;\usepackage{amsmath}&#10;\pagestyle{empty}&#10;\begin{document}&#10;&#10;$&#10;\delta_i&#10;$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370.5"/>
  <p:tag name="OUTPUTDPI" val="1200"/>
  <p:tag name="LATEXADDIN" val="\documentclass{article}&#10;\usepackage{amsmath}&#10;\pagestyle{empty}&#10;\begin{document}&#10;&#10;$&#10;\omega_i = \dot \delta_i&#10;$&#10;&#10;\end{document}"/>
  <p:tag name="IGUANATEXSIZE" val="22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99"/>
  <p:tag name="OUTPUTDPI" val="1200"/>
  <p:tag name="LATEXADDIN" val="\documentclass{article}&#10;\usepackage{amsmath}&#10;\pagestyle{empty}&#10;\begin{document}&#10;&#10;$&#10;u_i&#10;$&#10;&#10;\end{document}"/>
  <p:tag name="IGUANATEXSIZE" val="20"/>
  <p:tag name="IGUANATEXCURSOR" val="84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4555</TotalTime>
  <Words>953</Words>
  <Application>Microsoft Office PowerPoint</Application>
  <PresentationFormat>On-screen Show (4:3)</PresentationFormat>
  <Paragraphs>188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SimSun</vt:lpstr>
      <vt:lpstr>SimSun</vt:lpstr>
      <vt:lpstr>Arial</vt:lpstr>
      <vt:lpstr>Book Antiqua</vt:lpstr>
      <vt:lpstr>Calibri</vt:lpstr>
      <vt:lpstr>Cambria</vt:lpstr>
      <vt:lpstr>Cambria Math</vt:lpstr>
      <vt:lpstr>Palatino Linotype</vt:lpstr>
      <vt:lpstr>Times New Roman</vt:lpstr>
      <vt:lpstr>Wingdings</vt:lpstr>
      <vt:lpstr>Cover Slide</vt:lpstr>
      <vt:lpstr>Office Theme</vt:lpstr>
      <vt:lpstr>Data-Driven Recovery of Frequency Response from Ambient Synchrophasor Data</vt:lpstr>
      <vt:lpstr>Oscillatory Networks</vt:lpstr>
      <vt:lpstr>Electromechanical (EM) Oscillations</vt:lpstr>
      <vt:lpstr>Related Work</vt:lpstr>
      <vt:lpstr>Power System Dynamic Analysis</vt:lpstr>
      <vt:lpstr>Dynamic System Modeling</vt:lpstr>
      <vt:lpstr>Ambient Data Modeling</vt:lpstr>
      <vt:lpstr>Model-based Analysis</vt:lpstr>
      <vt:lpstr>Uncoupled Modes</vt:lpstr>
      <vt:lpstr>Equivalence Results</vt:lpstr>
      <vt:lpstr>Damped System Extension</vt:lpstr>
      <vt:lpstr>WSCC 9-Bus Test Case</vt:lpstr>
      <vt:lpstr>Uniform Damping </vt:lpstr>
      <vt:lpstr>Non-uniform Damping </vt:lpstr>
      <vt:lpstr>Higher-order Generator Model</vt:lpstr>
      <vt:lpstr>Real Data Tests</vt:lpstr>
      <vt:lpstr>2008 Blackout Replay </vt:lpstr>
      <vt:lpstr>Propagation Time</vt:lpstr>
      <vt:lpstr>Estimated Response</vt:lpstr>
      <vt:lpstr>Conclusions and ?</vt:lpstr>
      <vt:lpstr>Disturbance Localization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Phuc Huynh</dc:creator>
  <cp:lastModifiedBy>Hao Zhu</cp:lastModifiedBy>
  <cp:revision>746</cp:revision>
  <dcterms:created xsi:type="dcterms:W3CDTF">2016-09-06T14:25:24Z</dcterms:created>
  <dcterms:modified xsi:type="dcterms:W3CDTF">2018-02-23T14:14:10Z</dcterms:modified>
</cp:coreProperties>
</file>