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35"/>
  </p:notesMasterIdLst>
  <p:handoutMasterIdLst>
    <p:handoutMasterId r:id="rId36"/>
  </p:handoutMasterIdLst>
  <p:sldIdLst>
    <p:sldId id="283" r:id="rId3"/>
    <p:sldId id="335" r:id="rId4"/>
    <p:sldId id="336" r:id="rId5"/>
    <p:sldId id="402" r:id="rId6"/>
    <p:sldId id="404" r:id="rId7"/>
    <p:sldId id="403" r:id="rId8"/>
    <p:sldId id="379" r:id="rId9"/>
    <p:sldId id="423" r:id="rId10"/>
    <p:sldId id="399" r:id="rId11"/>
    <p:sldId id="400" r:id="rId12"/>
    <p:sldId id="407" r:id="rId13"/>
    <p:sldId id="406" r:id="rId14"/>
    <p:sldId id="401" r:id="rId15"/>
    <p:sldId id="421" r:id="rId16"/>
    <p:sldId id="405" r:id="rId17"/>
    <p:sldId id="422" r:id="rId18"/>
    <p:sldId id="412" r:id="rId19"/>
    <p:sldId id="411" r:id="rId20"/>
    <p:sldId id="410" r:id="rId21"/>
    <p:sldId id="409" r:id="rId22"/>
    <p:sldId id="408" r:id="rId23"/>
    <p:sldId id="382" r:id="rId24"/>
    <p:sldId id="413" r:id="rId25"/>
    <p:sldId id="417" r:id="rId26"/>
    <p:sldId id="418" r:id="rId27"/>
    <p:sldId id="419" r:id="rId28"/>
    <p:sldId id="415" r:id="rId29"/>
    <p:sldId id="420" r:id="rId30"/>
    <p:sldId id="395" r:id="rId31"/>
    <p:sldId id="396" r:id="rId32"/>
    <p:sldId id="385" r:id="rId33"/>
    <p:sldId id="30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29" d="100"/>
          <a:sy n="129" d="100"/>
        </p:scale>
        <p:origin x="1037" y="91"/>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B4CE5C-A263-432F-9A03-DC522874E2C0}" type="datetimeFigureOut">
              <a:rPr lang="en-US" smtClean="0"/>
              <a:pPr/>
              <a:t>6/29/2017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C462D1-CB85-4BFE-81A2-274A1A362EB0}" type="slidenum">
              <a:rPr lang="en-US" smtClean="0"/>
              <a:pPr/>
              <a:t>‹#›</a:t>
            </a:fld>
            <a:endParaRPr lang="en-US"/>
          </a:p>
        </p:txBody>
      </p:sp>
    </p:spTree>
    <p:extLst>
      <p:ext uri="{BB962C8B-B14F-4D97-AF65-F5344CB8AC3E}">
        <p14:creationId xmlns:p14="http://schemas.microsoft.com/office/powerpoint/2010/main" val="9840849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35420-2ADE-482B-8B9E-9283CC375444}" type="datetimeFigureOut">
              <a:rPr lang="en-US" smtClean="0"/>
              <a:pPr/>
              <a:t>6/29/2017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764115-9FCD-46A2-96C3-EBF17E0412AD}" type="slidenum">
              <a:rPr lang="en-US" smtClean="0"/>
              <a:pPr/>
              <a:t>‹#›</a:t>
            </a:fld>
            <a:endParaRPr lang="en-US"/>
          </a:p>
        </p:txBody>
      </p:sp>
    </p:spTree>
    <p:extLst>
      <p:ext uri="{BB962C8B-B14F-4D97-AF65-F5344CB8AC3E}">
        <p14:creationId xmlns:p14="http://schemas.microsoft.com/office/powerpoint/2010/main" val="177821811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test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533400" y="6400800"/>
            <a:ext cx="1204913" cy="323850"/>
          </a:xfrm>
          <a:prstGeom prst="rect">
            <a:avLst/>
          </a:prstGeom>
          <a:noFill/>
          <a:ln w="9525">
            <a:noFill/>
            <a:miter lim="800000"/>
            <a:headEnd/>
            <a:tailEnd/>
          </a:ln>
        </p:spPr>
      </p:pic>
      <p:pic>
        <p:nvPicPr>
          <p:cNvPr id="3" name="Picture 7" descr="CE3"/>
          <p:cNvPicPr>
            <a:picLocks noChangeAspect="1" noChangeArrowheads="1"/>
          </p:cNvPicPr>
          <p:nvPr userDrawn="1"/>
        </p:nvPicPr>
        <p:blipFill>
          <a:blip r:embed="rId3" cstate="print"/>
          <a:srcRect/>
          <a:stretch>
            <a:fillRect/>
          </a:stretch>
        </p:blipFill>
        <p:spPr bwMode="auto">
          <a:xfrm>
            <a:off x="7543800" y="6411913"/>
            <a:ext cx="914400" cy="446087"/>
          </a:xfrm>
          <a:prstGeom prst="rect">
            <a:avLst/>
          </a:prstGeom>
          <a:noFill/>
          <a:ln w="9525">
            <a:noFill/>
            <a:miter lim="800000"/>
            <a:headEnd/>
            <a:tailEnd/>
          </a:ln>
        </p:spPr>
      </p:pic>
      <p:sp>
        <p:nvSpPr>
          <p:cNvPr id="4" name="TextBox 3"/>
          <p:cNvSpPr txBox="1"/>
          <p:nvPr userDrawn="1"/>
        </p:nvSpPr>
        <p:spPr>
          <a:xfrm>
            <a:off x="2590800" y="6400800"/>
            <a:ext cx="3505200" cy="276225"/>
          </a:xfrm>
          <a:prstGeom prst="rect">
            <a:avLst/>
          </a:prstGeom>
          <a:noFill/>
        </p:spPr>
        <p:txBody>
          <a:bodyPr>
            <a:spAutoFit/>
          </a:bodyPr>
          <a:lstStyle/>
          <a:p>
            <a:pPr>
              <a:defRPr/>
            </a:pPr>
            <a:r>
              <a:rPr lang="en-US" sz="1200" dirty="0">
                <a:solidFill>
                  <a:schemeClr val="tx2"/>
                </a:solidFill>
              </a:rPr>
              <a:t>Center for Excellence in Engineering Education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CC31D-63F1-4881-9C60-FC962B6C66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BBFCC5-80EC-488B-ADD4-FFC2E84904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BFCC5-80EC-488B-ADD4-FFC2E84904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51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C31D-63F1-4881-9C60-FC962B6C66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1475" y="685800"/>
            <a:ext cx="8153400" cy="1200329"/>
          </a:xfrm>
          <a:prstGeom prst="rect">
            <a:avLst/>
          </a:prstGeom>
        </p:spPr>
        <p:txBody>
          <a:bodyPr wrap="square">
            <a:spAutoFit/>
          </a:bodyPr>
          <a:lstStyle/>
          <a:p>
            <a:pPr algn="ctr"/>
            <a:r>
              <a:rPr lang="en-US" sz="3600" b="1" dirty="0" smtClean="0">
                <a:solidFill>
                  <a:srgbClr val="C00000"/>
                </a:solidFill>
                <a:effectLst>
                  <a:outerShdw blurRad="38100" dist="38100" dir="2700000" algn="tl">
                    <a:srgbClr val="000000">
                      <a:alpha val="43137"/>
                    </a:srgbClr>
                  </a:outerShdw>
                </a:effectLst>
              </a:rPr>
              <a:t>Effect of Different Optical Codes on a W-band WDM-over-OCDMA System</a:t>
            </a:r>
            <a:endParaRPr lang="en-US" sz="36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p:cNvSpPr txBox="1"/>
          <p:nvPr/>
        </p:nvSpPr>
        <p:spPr>
          <a:xfrm>
            <a:off x="466725" y="2286000"/>
            <a:ext cx="8305800" cy="4370427"/>
          </a:xfrm>
          <a:prstGeom prst="rect">
            <a:avLst/>
          </a:prstGeom>
          <a:noFill/>
        </p:spPr>
        <p:txBody>
          <a:bodyPr wrap="square" rtlCol="0">
            <a:spAutoFit/>
          </a:bodyPr>
          <a:lstStyle/>
          <a:p>
            <a:pPr algn="ctr"/>
            <a:r>
              <a:rPr lang="en-US" sz="2400" b="1" dirty="0" err="1" smtClean="0">
                <a:solidFill>
                  <a:schemeClr val="tx2"/>
                </a:solidFill>
              </a:rPr>
              <a:t>Morad</a:t>
            </a:r>
            <a:r>
              <a:rPr lang="en-US" sz="2400" b="1" dirty="0" smtClean="0">
                <a:solidFill>
                  <a:schemeClr val="tx2"/>
                </a:solidFill>
              </a:rPr>
              <a:t> </a:t>
            </a:r>
            <a:r>
              <a:rPr lang="en-US" sz="2400" b="1" dirty="0" err="1" smtClean="0">
                <a:solidFill>
                  <a:schemeClr val="tx2"/>
                </a:solidFill>
              </a:rPr>
              <a:t>Khosravi</a:t>
            </a:r>
            <a:r>
              <a:rPr lang="en-US" sz="2400" b="1" dirty="0" smtClean="0">
                <a:solidFill>
                  <a:schemeClr val="tx2"/>
                </a:solidFill>
              </a:rPr>
              <a:t> Eghbal¹, </a:t>
            </a:r>
            <a:r>
              <a:rPr lang="en-US" sz="2400" b="1" dirty="0" err="1" smtClean="0">
                <a:solidFill>
                  <a:schemeClr val="tx2"/>
                </a:solidFill>
              </a:rPr>
              <a:t>Farzan</a:t>
            </a:r>
            <a:r>
              <a:rPr lang="en-US" sz="2400" b="1" dirty="0" smtClean="0">
                <a:solidFill>
                  <a:schemeClr val="tx2"/>
                </a:solidFill>
              </a:rPr>
              <a:t> Aminian², and </a:t>
            </a:r>
            <a:r>
              <a:rPr lang="en-US" sz="2400" b="1" dirty="0">
                <a:solidFill>
                  <a:schemeClr val="tx2"/>
                </a:solidFill>
              </a:rPr>
              <a:t>Mehdi </a:t>
            </a:r>
            <a:r>
              <a:rPr lang="en-US" sz="2400" b="1" dirty="0" smtClean="0">
                <a:solidFill>
                  <a:schemeClr val="tx2"/>
                </a:solidFill>
              </a:rPr>
              <a:t>Shadaram¹</a:t>
            </a:r>
          </a:p>
          <a:p>
            <a:pPr algn="ctr"/>
            <a:r>
              <a:rPr lang="en-US" sz="2400" b="1" dirty="0" smtClean="0">
                <a:solidFill>
                  <a:schemeClr val="tx2"/>
                </a:solidFill>
              </a:rPr>
              <a:t> </a:t>
            </a:r>
            <a:endParaRPr lang="en-US" sz="2400" dirty="0" smtClean="0">
              <a:solidFill>
                <a:schemeClr val="tx2"/>
              </a:solidFill>
            </a:endParaRPr>
          </a:p>
          <a:p>
            <a:pPr algn="ctr"/>
            <a:r>
              <a:rPr lang="en-US" sz="2000" dirty="0" smtClean="0">
                <a:solidFill>
                  <a:schemeClr val="tx2"/>
                </a:solidFill>
                <a:cs typeface="Arial" pitchFamily="34" charset="0"/>
              </a:rPr>
              <a:t>¹Department of Electrical and Computer Engineering</a:t>
            </a:r>
          </a:p>
          <a:p>
            <a:pPr algn="ctr"/>
            <a:r>
              <a:rPr lang="en-US" sz="2000" dirty="0" smtClean="0">
                <a:solidFill>
                  <a:schemeClr val="tx2"/>
                </a:solidFill>
                <a:cs typeface="Arial" pitchFamily="34" charset="0"/>
              </a:rPr>
              <a:t>University of Texas at San Antonio</a:t>
            </a:r>
          </a:p>
          <a:p>
            <a:pPr algn="ctr"/>
            <a:r>
              <a:rPr lang="en-US" sz="2000" dirty="0" smtClean="0">
                <a:solidFill>
                  <a:schemeClr val="tx2"/>
                </a:solidFill>
                <a:cs typeface="Arial" pitchFamily="34" charset="0"/>
              </a:rPr>
              <a:t>San Antonio, TX</a:t>
            </a:r>
          </a:p>
          <a:p>
            <a:pPr algn="ctr"/>
            <a:r>
              <a:rPr lang="en-US" sz="2000" dirty="0" smtClean="0">
                <a:solidFill>
                  <a:schemeClr val="tx2"/>
                </a:solidFill>
                <a:cs typeface="Arial" pitchFamily="34" charset="0"/>
              </a:rPr>
              <a:t>²Department of Engineering Science</a:t>
            </a:r>
          </a:p>
          <a:p>
            <a:pPr algn="ctr"/>
            <a:r>
              <a:rPr lang="en-US" sz="2000" dirty="0" smtClean="0">
                <a:solidFill>
                  <a:schemeClr val="tx2"/>
                </a:solidFill>
                <a:cs typeface="Arial" pitchFamily="34" charset="0"/>
              </a:rPr>
              <a:t>Trinity University,</a:t>
            </a:r>
          </a:p>
          <a:p>
            <a:pPr algn="ctr"/>
            <a:r>
              <a:rPr lang="en-US" sz="2000" dirty="0" smtClean="0">
                <a:solidFill>
                  <a:schemeClr val="tx2"/>
                </a:solidFill>
                <a:cs typeface="Arial" pitchFamily="34" charset="0"/>
              </a:rPr>
              <a:t>San Antonio, TX</a:t>
            </a:r>
          </a:p>
          <a:p>
            <a:pPr algn="ctr"/>
            <a:endParaRPr lang="en-US" sz="2000" dirty="0" smtClean="0">
              <a:solidFill>
                <a:schemeClr val="tx2"/>
              </a:solidFill>
              <a:cs typeface="Arial" pitchFamily="34" charset="0"/>
            </a:endParaRPr>
          </a:p>
          <a:p>
            <a:pPr algn="ctr"/>
            <a:r>
              <a:rPr lang="en-US" sz="2400" dirty="0" smtClean="0">
                <a:solidFill>
                  <a:schemeClr val="tx2"/>
                </a:solidFill>
                <a:cs typeface="Arial" pitchFamily="34" charset="0"/>
              </a:rPr>
              <a:t>ICTON 2017</a:t>
            </a:r>
          </a:p>
          <a:p>
            <a:pPr algn="ctr"/>
            <a:r>
              <a:rPr lang="en-US" sz="2400" dirty="0">
                <a:solidFill>
                  <a:schemeClr val="tx2"/>
                </a:solidFill>
                <a:cs typeface="Arial" pitchFamily="34" charset="0"/>
              </a:rPr>
              <a:t>Girona, Cataluña, Spain</a:t>
            </a:r>
          </a:p>
          <a:p>
            <a:pPr algn="ctr"/>
            <a:r>
              <a:rPr lang="en-US" sz="2400" dirty="0" smtClean="0">
                <a:solidFill>
                  <a:schemeClr val="tx2"/>
                </a:solidFill>
                <a:cs typeface="Arial" pitchFamily="34" charset="0"/>
              </a:rPr>
              <a:t>July 2-6, 2017</a:t>
            </a:r>
          </a:p>
          <a:p>
            <a:pPr algn="ct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55345"/>
            <a:ext cx="7543800" cy="190821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dirty="0" smtClean="0">
                <a:solidFill>
                  <a:srgbClr val="002060"/>
                </a:solidFill>
              </a:rPr>
              <a:t>The </a:t>
            </a:r>
            <a:r>
              <a:rPr lang="en-US" dirty="0">
                <a:solidFill>
                  <a:srgbClr val="002060"/>
                </a:solidFill>
              </a:rPr>
              <a:t>spatial profile of a uniform </a:t>
            </a:r>
            <a:r>
              <a:rPr lang="en-US" dirty="0" smtClean="0">
                <a:solidFill>
                  <a:srgbClr val="002060"/>
                </a:solidFill>
              </a:rPr>
              <a:t>SSFBG </a:t>
            </a:r>
            <a:r>
              <a:rPr lang="en-US" dirty="0">
                <a:solidFill>
                  <a:srgbClr val="002060"/>
                </a:solidFill>
              </a:rPr>
              <a:t>along the z-axis can be expressed by the sum of an infinite number of Dirac delta functions evenly spaced along the z-axis convoluted by a rectangular function representing the </a:t>
            </a:r>
            <a:r>
              <a:rPr lang="en-US" dirty="0" err="1" smtClean="0">
                <a:solidFill>
                  <a:srgbClr val="002060"/>
                </a:solidFill>
              </a:rPr>
              <a:t>subgrating</a:t>
            </a:r>
            <a:endParaRPr lang="en-US" dirty="0">
              <a:solidFill>
                <a:srgbClr val="002060"/>
              </a:solidFill>
            </a:endParaRPr>
          </a:p>
          <a:p>
            <a:pPr marL="342900" indent="-342900">
              <a:spcBef>
                <a:spcPts val="1200"/>
              </a:spcBef>
              <a:buFont typeface="Arial" panose="020B0604020202020204" pitchFamily="34" charset="0"/>
              <a:buChar char="•"/>
            </a:pPr>
            <a:r>
              <a:rPr lang="en-US" i="1" dirty="0" smtClean="0">
                <a:solidFill>
                  <a:srgbClr val="002060"/>
                </a:solidFill>
              </a:rPr>
              <a:t>A(z</a:t>
            </a:r>
            <a:r>
              <a:rPr lang="en-US" i="1" dirty="0">
                <a:solidFill>
                  <a:srgbClr val="002060"/>
                </a:solidFill>
              </a:rPr>
              <a:t>)</a:t>
            </a:r>
            <a:r>
              <a:rPr lang="en-US" dirty="0">
                <a:solidFill>
                  <a:srgbClr val="002060"/>
                </a:solidFill>
              </a:rPr>
              <a:t> is the </a:t>
            </a:r>
            <a:r>
              <a:rPr lang="en-US" dirty="0" err="1">
                <a:solidFill>
                  <a:srgbClr val="002060"/>
                </a:solidFill>
              </a:rPr>
              <a:t>apodization</a:t>
            </a:r>
            <a:r>
              <a:rPr lang="en-US" dirty="0">
                <a:solidFill>
                  <a:srgbClr val="002060"/>
                </a:solidFill>
              </a:rPr>
              <a:t> profile, δ(z) is the Dirac delta function, Z</a:t>
            </a:r>
            <a:r>
              <a:rPr lang="en-US" baseline="-25000" dirty="0">
                <a:solidFill>
                  <a:srgbClr val="002060"/>
                </a:solidFill>
              </a:rPr>
              <a:t>0</a:t>
            </a:r>
            <a:r>
              <a:rPr lang="en-US" dirty="0">
                <a:solidFill>
                  <a:srgbClr val="002060"/>
                </a:solidFill>
              </a:rPr>
              <a:t> is the sampling period, </a:t>
            </a:r>
            <a:r>
              <a:rPr lang="en-US" dirty="0" err="1">
                <a:solidFill>
                  <a:srgbClr val="002060"/>
                </a:solidFill>
              </a:rPr>
              <a:t>L</a:t>
            </a:r>
            <a:r>
              <a:rPr lang="en-US" baseline="-25000" dirty="0" err="1">
                <a:solidFill>
                  <a:srgbClr val="002060"/>
                </a:solidFill>
              </a:rPr>
              <a:t>s</a:t>
            </a:r>
            <a:r>
              <a:rPr lang="en-US" dirty="0">
                <a:solidFill>
                  <a:srgbClr val="002060"/>
                </a:solidFill>
              </a:rPr>
              <a:t> is the </a:t>
            </a:r>
            <a:r>
              <a:rPr lang="en-US" dirty="0" err="1">
                <a:solidFill>
                  <a:srgbClr val="002060"/>
                </a:solidFill>
              </a:rPr>
              <a:t>subgrating</a:t>
            </a:r>
            <a:r>
              <a:rPr lang="en-US" dirty="0">
                <a:solidFill>
                  <a:srgbClr val="002060"/>
                </a:solidFill>
              </a:rPr>
              <a:t> length and ZL is the total superstructure length. The asterisk “*” denotes the convolution operation. </a:t>
            </a:r>
            <a:r>
              <a:rPr lang="en-US" dirty="0" smtClean="0"/>
              <a:t> </a:t>
            </a:r>
            <a:endParaRPr lang="en-US" dirty="0"/>
          </a:p>
        </p:txBody>
      </p:sp>
      <p:sp>
        <p:nvSpPr>
          <p:cNvPr id="3" name="TextBox 2"/>
          <p:cNvSpPr txBox="1"/>
          <p:nvPr/>
        </p:nvSpPr>
        <p:spPr>
          <a:xfrm>
            <a:off x="838200" y="381000"/>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Superstructure Fiber Bragg Grating Structure</a:t>
            </a:r>
            <a:endParaRPr lang="en-US" sz="3200" b="1" dirty="0">
              <a:solidFill>
                <a:srgbClr val="C00000"/>
              </a:solidFill>
              <a:effectLst>
                <a:outerShdw blurRad="38100" dist="38100" dir="2700000" algn="tl">
                  <a:srgbClr val="000000">
                    <a:alpha val="43137"/>
                  </a:srgbClr>
                </a:outerShdw>
              </a:effectLst>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3002"/>
            <a:ext cx="5867400" cy="103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7522" y="3979367"/>
            <a:ext cx="51816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2">
                    <a:lumMod val="75000"/>
                  </a:schemeClr>
                </a:solidFill>
              </a:rPr>
              <a:t>In the case of uniformly </a:t>
            </a:r>
            <a:r>
              <a:rPr lang="en-US" dirty="0" err="1" smtClean="0">
                <a:solidFill>
                  <a:schemeClr val="tx2">
                    <a:lumMod val="75000"/>
                  </a:schemeClr>
                </a:solidFill>
              </a:rPr>
              <a:t>apodized</a:t>
            </a:r>
            <a:r>
              <a:rPr lang="en-US" dirty="0" smtClean="0">
                <a:solidFill>
                  <a:schemeClr val="tx2">
                    <a:lumMod val="75000"/>
                  </a:schemeClr>
                </a:solidFill>
              </a:rPr>
              <a:t> SSFBG </a:t>
            </a:r>
            <a:r>
              <a:rPr lang="en-US" dirty="0" smtClean="0">
                <a:solidFill>
                  <a:schemeClr val="tx2">
                    <a:lumMod val="75000"/>
                  </a:schemeClr>
                </a:solidFill>
                <a:sym typeface="Wingdings" panose="05000000000000000000" pitchFamily="2" charset="2"/>
              </a:rPr>
              <a:t></a:t>
            </a:r>
            <a:endParaRPr lang="en-US" dirty="0">
              <a:solidFill>
                <a:schemeClr val="tx2">
                  <a:lumMod val="75000"/>
                </a:schemeClr>
              </a:solidFill>
            </a:endParaRPr>
          </a:p>
        </p:txBody>
      </p:sp>
      <mc:AlternateContent xmlns:mc="http://schemas.openxmlformats.org/markup-compatibility/2006">
        <mc:Choice xmlns:a14="http://schemas.microsoft.com/office/drawing/2010/main" Requires="a14">
          <p:sp>
            <p:nvSpPr>
              <p:cNvPr id="5" name="Rectangle 4"/>
              <p:cNvSpPr/>
              <p:nvPr/>
            </p:nvSpPr>
            <p:spPr>
              <a:xfrm>
                <a:off x="5334000" y="3809673"/>
                <a:ext cx="2186431" cy="708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𝑨</m:t>
                      </m:r>
                      <m:d>
                        <m:dPr>
                          <m:ctrlPr>
                            <a:rPr lang="en-US" b="1" i="1">
                              <a:latin typeface="Cambria Math" panose="02040503050406030204" pitchFamily="18" charset="0"/>
                            </a:rPr>
                          </m:ctrlPr>
                        </m:dPr>
                        <m:e>
                          <m:r>
                            <a:rPr lang="en-US" b="1" i="1">
                              <a:latin typeface="Cambria Math" panose="02040503050406030204" pitchFamily="18" charset="0"/>
                            </a:rPr>
                            <m:t>𝒛</m:t>
                          </m:r>
                        </m:e>
                      </m:d>
                      <m:r>
                        <a:rPr lang="en-US" b="0" i="0">
                          <a:latin typeface="Cambria Math" panose="02040503050406030204" pitchFamily="18" charset="0"/>
                        </a:rPr>
                        <m:t>=</m:t>
                      </m:r>
                      <m:r>
                        <a:rPr lang="en-US" b="1" i="1">
                          <a:latin typeface="Cambria Math" panose="02040503050406030204" pitchFamily="18" charset="0"/>
                        </a:rPr>
                        <m:t>𝒓𝒆𝒄𝒕</m:t>
                      </m:r>
                      <m:d>
                        <m:dPr>
                          <m:begChr m:val="["/>
                          <m:endChr m:val="]"/>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𝒛</m:t>
                              </m:r>
                            </m:num>
                            <m:den>
                              <m:f>
                                <m:fPr>
                                  <m:type m:val="lin"/>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1" i="1">
                                          <a:latin typeface="Cambria Math" panose="02040503050406030204" pitchFamily="18" charset="0"/>
                                        </a:rPr>
                                        <m:t>𝑳</m:t>
                                      </m:r>
                                    </m:sub>
                                  </m:sSub>
                                </m:num>
                                <m:den>
                                  <m:r>
                                    <a:rPr lang="en-US" b="0" i="0">
                                      <a:latin typeface="Cambria Math" panose="02040503050406030204" pitchFamily="18" charset="0"/>
                                    </a:rPr>
                                    <m:t>2</m:t>
                                  </m:r>
                                </m:den>
                              </m:f>
                            </m:den>
                          </m:f>
                        </m:e>
                      </m:d>
                    </m:oMath>
                  </m:oMathPara>
                </a14:m>
                <a:endParaRPr lang="en-US" dirty="0"/>
              </a:p>
            </p:txBody>
          </p:sp>
        </mc:Choice>
        <mc:Fallback>
          <p:sp>
            <p:nvSpPr>
              <p:cNvPr id="5" name="Rectangle 4"/>
              <p:cNvSpPr>
                <a:spLocks noRot="1" noChangeAspect="1" noMove="1" noResize="1" noEditPoints="1" noAdjustHandles="1" noChangeArrowheads="1" noChangeShapeType="1" noTextEdit="1"/>
              </p:cNvSpPr>
              <p:nvPr/>
            </p:nvSpPr>
            <p:spPr>
              <a:xfrm>
                <a:off x="5334000" y="3809673"/>
                <a:ext cx="2186431" cy="708720"/>
              </a:xfrm>
              <a:prstGeom prst="rect">
                <a:avLst/>
              </a:prstGeom>
              <a:blipFill rotWithShape="0">
                <a:blip r:embed="rId3"/>
                <a:stretch>
                  <a:fillRect/>
                </a:stretch>
              </a:blipFill>
            </p:spPr>
            <p:txBody>
              <a:bodyPr/>
              <a:lstStyle/>
              <a:p>
                <a:r>
                  <a:rPr lang="en-US">
                    <a:noFill/>
                  </a:rPr>
                  <a:t> </a:t>
                </a:r>
              </a:p>
            </p:txBody>
          </p:sp>
        </mc:Fallback>
      </mc:AlternateContent>
      <p:sp>
        <p:nvSpPr>
          <p:cNvPr id="6" name="Rectangle 5"/>
          <p:cNvSpPr/>
          <p:nvPr/>
        </p:nvSpPr>
        <p:spPr>
          <a:xfrm>
            <a:off x="838200" y="5656421"/>
            <a:ext cx="7467600" cy="584775"/>
          </a:xfrm>
          <a:prstGeom prst="rect">
            <a:avLst/>
          </a:prstGeom>
        </p:spPr>
        <p:txBody>
          <a:bodyPr wrap="square">
            <a:spAutoFit/>
          </a:bodyPr>
          <a:lstStyle/>
          <a:p>
            <a:r>
              <a:rPr lang="en-US" sz="1600" i="1" dirty="0" smtClean="0">
                <a:solidFill>
                  <a:schemeClr val="tx2">
                    <a:lumMod val="75000"/>
                  </a:schemeClr>
                </a:solidFill>
              </a:rPr>
              <a:t>Source: </a:t>
            </a:r>
            <a:r>
              <a:rPr lang="en-US" sz="1600" i="1" dirty="0" err="1" smtClean="0">
                <a:solidFill>
                  <a:schemeClr val="tx2">
                    <a:lumMod val="75000"/>
                  </a:schemeClr>
                </a:solidFill>
              </a:rPr>
              <a:t>Blais</a:t>
            </a:r>
            <a:r>
              <a:rPr lang="en-US" sz="1600" i="1" dirty="0">
                <a:solidFill>
                  <a:schemeClr val="tx2">
                    <a:lumMod val="75000"/>
                  </a:schemeClr>
                </a:solidFill>
              </a:rPr>
              <a:t>, L., 2014.  </a:t>
            </a:r>
            <a:r>
              <a:rPr lang="en-US" sz="1600" i="1" dirty="0" err="1">
                <a:solidFill>
                  <a:schemeClr val="tx2">
                    <a:lumMod val="75000"/>
                  </a:schemeClr>
                </a:solidFill>
              </a:rPr>
              <a:t>Superstructured</a:t>
            </a:r>
            <a:r>
              <a:rPr lang="en-US" sz="1600" i="1" dirty="0">
                <a:solidFill>
                  <a:schemeClr val="tx2">
                    <a:lumMod val="75000"/>
                  </a:schemeClr>
                </a:solidFill>
              </a:rPr>
              <a:t> fiber Bragg gratings and applications in microwave signal processing. Ph.D. Thesis, University of Ottawa </a:t>
            </a:r>
          </a:p>
        </p:txBody>
      </p:sp>
      <mc:AlternateContent xmlns:mc="http://schemas.openxmlformats.org/markup-compatibility/2006">
        <mc:Choice xmlns:a14="http://schemas.microsoft.com/office/drawing/2010/main" Requires="a14">
          <p:sp>
            <p:nvSpPr>
              <p:cNvPr id="10" name="Rectangle 9"/>
              <p:cNvSpPr/>
              <p:nvPr/>
            </p:nvSpPr>
            <p:spPr>
              <a:xfrm>
                <a:off x="1527654" y="4538450"/>
                <a:ext cx="5558946" cy="976614"/>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p>
                        <m:sSupPr>
                          <m:ctrlPr>
                            <a:rPr lang="en-US" b="1">
                              <a:latin typeface="Cambria Math" panose="02040503050406030204" pitchFamily="18" charset="0"/>
                            </a:rPr>
                          </m:ctrlPr>
                        </m:sSupPr>
                        <m:e>
                          <m:r>
                            <a:rPr lang="en-US" b="1" i="1">
                              <a:latin typeface="Cambria Math" panose="02040503050406030204" pitchFamily="18" charset="0"/>
                            </a:rPr>
                            <m:t>𝑷</m:t>
                          </m:r>
                        </m:e>
                        <m:sup>
                          <m:r>
                            <m:rPr>
                              <m:lit/>
                            </m:rPr>
                            <a:rPr lang="en-US" b="0" i="0">
                              <a:latin typeface="Cambria Math" panose="02040503050406030204" pitchFamily="18" charset="0"/>
                            </a:rPr>
                            <m:t>^</m:t>
                          </m:r>
                        </m:sup>
                      </m:sSup>
                      <m:d>
                        <m:dPr>
                          <m:ctrlPr>
                            <a:rPr lang="en-US" b="1" i="1">
                              <a:latin typeface="Cambria Math" panose="02040503050406030204" pitchFamily="18" charset="0"/>
                            </a:rPr>
                          </m:ctrlPr>
                        </m:dPr>
                        <m:e>
                          <m:r>
                            <a:rPr lang="en-US" b="1" i="1">
                              <a:latin typeface="Cambria Math" panose="02040503050406030204" pitchFamily="18" charset="0"/>
                            </a:rPr>
                            <m:t>𝝀</m:t>
                          </m:r>
                        </m:e>
                      </m:d>
                      <m:r>
                        <a:rPr lang="en-US" b="0" i="0">
                          <a:latin typeface="Cambria Math" panose="02040503050406030204" pitchFamily="18" charset="0"/>
                        </a:rPr>
                        <m:t>=</m:t>
                      </m:r>
                      <m:sSup>
                        <m:sSupPr>
                          <m:ctrlPr>
                            <a:rPr lang="en-US" b="0" i="1">
                              <a:latin typeface="Cambria Math" panose="02040503050406030204" pitchFamily="18" charset="0"/>
                            </a:rPr>
                          </m:ctrlPr>
                        </m:sSupPr>
                        <m:e>
                          <m:r>
                            <a:rPr lang="en-US" b="1" i="1">
                              <a:latin typeface="Cambria Math" panose="02040503050406030204" pitchFamily="18" charset="0"/>
                            </a:rPr>
                            <m:t>𝑨</m:t>
                          </m:r>
                        </m:e>
                        <m:sup>
                          <m:r>
                            <m:rPr>
                              <m:lit/>
                            </m:rPr>
                            <a:rPr lang="en-US" b="0" i="0">
                              <a:latin typeface="Cambria Math" panose="02040503050406030204" pitchFamily="18" charset="0"/>
                            </a:rPr>
                            <m:t>^</m:t>
                          </m:r>
                        </m:sup>
                      </m:sSup>
                      <m:d>
                        <m:dPr>
                          <m:ctrlPr>
                            <a:rPr lang="en-US" b="0" i="1">
                              <a:latin typeface="Cambria Math" panose="02040503050406030204" pitchFamily="18" charset="0"/>
                            </a:rPr>
                          </m:ctrlPr>
                        </m:dPr>
                        <m:e>
                          <m:r>
                            <a:rPr lang="en-US" b="1" i="1">
                              <a:latin typeface="Cambria Math" panose="02040503050406030204" pitchFamily="18" charset="0"/>
                            </a:rPr>
                            <m:t>𝝀</m:t>
                          </m:r>
                        </m:e>
                      </m:d>
                      <m:r>
                        <a:rPr lang="en-US" b="0" i="0">
                          <a:latin typeface="Cambria Math" panose="02040503050406030204" pitchFamily="18" charset="0"/>
                        </a:rPr>
                        <m:t>∗</m:t>
                      </m:r>
                      <m:d>
                        <m:dPr>
                          <m:begChr m:val="{"/>
                          <m:endChr m:val="}"/>
                          <m:ctrlPr>
                            <a:rPr lang="en-US" b="0" i="1">
                              <a:latin typeface="Cambria Math" panose="02040503050406030204" pitchFamily="18" charset="0"/>
                            </a:rPr>
                          </m:ctrlPr>
                        </m:dPr>
                        <m:e>
                          <m:d>
                            <m:dPr>
                              <m:begChr m:val="["/>
                              <m:endChr m:val="]"/>
                              <m:ctrlPr>
                                <a:rPr lang="en-US" b="0" i="1">
                                  <a:latin typeface="Cambria Math" panose="02040503050406030204" pitchFamily="18" charset="0"/>
                                </a:rPr>
                              </m:ctrlPr>
                            </m:dPr>
                            <m:e>
                              <m:nary>
                                <m:naryPr>
                                  <m:chr m:val="∑"/>
                                  <m:limLoc m:val="undOvr"/>
                                  <m:ctrlPr>
                                    <a:rPr lang="en-US" b="0" i="1">
                                      <a:latin typeface="Cambria Math" panose="02040503050406030204" pitchFamily="18" charset="0"/>
                                    </a:rPr>
                                  </m:ctrlPr>
                                </m:naryPr>
                                <m:sub>
                                  <m:r>
                                    <a:rPr lang="en-US" b="1" i="1">
                                      <a:latin typeface="Cambria Math" panose="02040503050406030204" pitchFamily="18" charset="0"/>
                                    </a:rPr>
                                    <m:t>𝒏</m:t>
                                  </m:r>
                                  <m:r>
                                    <a:rPr lang="en-US" b="0" i="0">
                                      <a:latin typeface="Cambria Math" panose="02040503050406030204" pitchFamily="18" charset="0"/>
                                    </a:rPr>
                                    <m:t>=−∞</m:t>
                                  </m:r>
                                </m:sub>
                                <m:sup>
                                  <m:r>
                                    <a:rPr lang="en-US" b="0" i="0">
                                      <a:latin typeface="Cambria Math" panose="02040503050406030204" pitchFamily="18" charset="0"/>
                                    </a:rPr>
                                    <m:t>+∞</m:t>
                                  </m:r>
                                </m:sup>
                                <m:e>
                                  <m:r>
                                    <a:rPr lang="en-US" b="1" i="1">
                                      <a:latin typeface="Cambria Math" panose="02040503050406030204" pitchFamily="18" charset="0"/>
                                    </a:rPr>
                                    <m:t>𝜹</m:t>
                                  </m:r>
                                  <m:d>
                                    <m:dPr>
                                      <m:ctrlPr>
                                        <a:rPr lang="en-US" b="1" i="1">
                                          <a:latin typeface="Cambria Math" panose="02040503050406030204" pitchFamily="18" charset="0"/>
                                        </a:rPr>
                                      </m:ctrlPr>
                                    </m:dPr>
                                    <m:e>
                                      <m:r>
                                        <a:rPr lang="en-US" b="1" i="1">
                                          <a:latin typeface="Cambria Math" panose="02040503050406030204" pitchFamily="18" charset="0"/>
                                        </a:rPr>
                                        <m:t>𝝀</m:t>
                                      </m:r>
                                      <m:r>
                                        <a:rPr lang="en-US" b="0" i="0">
                                          <a:latin typeface="Cambria Math" panose="02040503050406030204" pitchFamily="18" charset="0"/>
                                        </a:rPr>
                                        <m:t>−</m:t>
                                      </m:r>
                                      <m:f>
                                        <m:fPr>
                                          <m:ctrlPr>
                                            <a:rPr lang="en-US" b="0" i="1">
                                              <a:latin typeface="Cambria Math" panose="02040503050406030204" pitchFamily="18" charset="0"/>
                                            </a:rPr>
                                          </m:ctrlPr>
                                        </m:fPr>
                                        <m:num>
                                          <m:r>
                                            <a:rPr lang="en-US" b="1" i="1">
                                              <a:latin typeface="Cambria Math" panose="02040503050406030204" pitchFamily="18" charset="0"/>
                                            </a:rPr>
                                            <m:t>𝒏</m:t>
                                          </m:r>
                                        </m:num>
                                        <m:den>
                                          <m:sSub>
                                            <m:sSubPr>
                                              <m:ctrlPr>
                                                <a:rPr lang="en-US" b="1" i="1">
                                                  <a:latin typeface="Cambria Math" panose="02040503050406030204" pitchFamily="18" charset="0"/>
                                                </a:rPr>
                                              </m:ctrlPr>
                                            </m:sSubPr>
                                            <m:e>
                                              <m:r>
                                                <a:rPr lang="en-US" b="1" i="1">
                                                  <a:latin typeface="Cambria Math" panose="02040503050406030204" pitchFamily="18" charset="0"/>
                                                </a:rPr>
                                                <m:t>𝒁</m:t>
                                              </m:r>
                                            </m:e>
                                            <m:sub>
                                              <m:r>
                                                <a:rPr lang="en-US" b="0" i="0">
                                                  <a:latin typeface="Cambria Math" panose="02040503050406030204" pitchFamily="18" charset="0"/>
                                                </a:rPr>
                                                <m:t>0</m:t>
                                              </m:r>
                                            </m:sub>
                                          </m:sSub>
                                        </m:den>
                                      </m:f>
                                    </m:e>
                                  </m:d>
                                </m:e>
                              </m:nary>
                            </m:e>
                          </m:d>
                          <m:r>
                            <a:rPr lang="en-US" b="0" i="0">
                              <a:latin typeface="Cambria Math" panose="02040503050406030204" pitchFamily="18" charset="0"/>
                            </a:rPr>
                            <m:t>.</m:t>
                          </m:r>
                          <m:r>
                            <a:rPr lang="en-US" b="1" i="1">
                              <a:latin typeface="Cambria Math" panose="02040503050406030204" pitchFamily="18" charset="0"/>
                            </a:rPr>
                            <m:t>𝒔𝒊𝒏𝒄</m:t>
                          </m:r>
                          <m:d>
                            <m:dPr>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𝝀</m:t>
                                  </m:r>
                                  <m:sSub>
                                    <m:sSubPr>
                                      <m:ctrlPr>
                                        <a:rPr lang="en-US" b="1" i="1">
                                          <a:latin typeface="Cambria Math" panose="02040503050406030204" pitchFamily="18" charset="0"/>
                                        </a:rPr>
                                      </m:ctrlPr>
                                    </m:sSubPr>
                                    <m:e>
                                      <m:r>
                                        <a:rPr lang="en-US" b="1" i="1">
                                          <a:latin typeface="Cambria Math" panose="02040503050406030204" pitchFamily="18" charset="0"/>
                                        </a:rPr>
                                        <m:t>𝑳</m:t>
                                      </m:r>
                                    </m:e>
                                    <m:sub>
                                      <m:r>
                                        <a:rPr lang="en-US" b="1" i="1">
                                          <a:latin typeface="Cambria Math" panose="02040503050406030204" pitchFamily="18" charset="0"/>
                                        </a:rPr>
                                        <m:t>𝒔</m:t>
                                      </m:r>
                                    </m:sub>
                                  </m:sSub>
                                </m:num>
                                <m:den>
                                  <m:r>
                                    <a:rPr lang="en-US" b="0" i="0">
                                      <a:latin typeface="Cambria Math" panose="02040503050406030204" pitchFamily="18" charset="0"/>
                                    </a:rPr>
                                    <m:t>2</m:t>
                                  </m:r>
                                </m:den>
                              </m:f>
                            </m:e>
                          </m:d>
                        </m:e>
                      </m:d>
                    </m:oMath>
                  </m:oMathPara>
                </a14:m>
                <a:endParaRPr lang="en-US" dirty="0"/>
              </a:p>
            </p:txBody>
          </p:sp>
        </mc:Choice>
        <mc:Fallback>
          <p:sp>
            <p:nvSpPr>
              <p:cNvPr id="10" name="Rectangle 9"/>
              <p:cNvSpPr>
                <a:spLocks noRot="1" noChangeAspect="1" noMove="1" noResize="1" noEditPoints="1" noAdjustHandles="1" noChangeArrowheads="1" noChangeShapeType="1" noTextEdit="1"/>
              </p:cNvSpPr>
              <p:nvPr/>
            </p:nvSpPr>
            <p:spPr>
              <a:xfrm>
                <a:off x="1527654" y="4538450"/>
                <a:ext cx="5558946" cy="976614"/>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57447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65775"/>
            <a:ext cx="7543800" cy="473975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dirty="0" smtClean="0">
                <a:solidFill>
                  <a:srgbClr val="002060"/>
                </a:solidFill>
              </a:rPr>
              <a:t>M-sequence codes</a:t>
            </a:r>
            <a:endParaRPr lang="en-US" sz="2200" dirty="0">
              <a:solidFill>
                <a:srgbClr val="002060"/>
              </a:solidFill>
            </a:endParaRPr>
          </a:p>
          <a:p>
            <a:pPr marL="342900" indent="-342900">
              <a:spcBef>
                <a:spcPts val="1200"/>
              </a:spcBef>
              <a:buFont typeface="Arial" panose="020B0604020202020204" pitchFamily="34" charset="0"/>
              <a:buChar char="•"/>
            </a:pPr>
            <a:r>
              <a:rPr lang="en-US" sz="2200" dirty="0">
                <a:solidFill>
                  <a:srgbClr val="002060"/>
                </a:solidFill>
              </a:rPr>
              <a:t>Quaternary Phase Shift codes</a:t>
            </a:r>
          </a:p>
          <a:p>
            <a:pPr marL="342900" indent="-342900">
              <a:spcBef>
                <a:spcPts val="1200"/>
              </a:spcBef>
              <a:buFont typeface="Arial" panose="020B0604020202020204" pitchFamily="34" charset="0"/>
              <a:buChar char="•"/>
            </a:pPr>
            <a:r>
              <a:rPr lang="en-US" sz="2200" dirty="0">
                <a:solidFill>
                  <a:srgbClr val="002060"/>
                </a:solidFill>
              </a:rPr>
              <a:t>Walsh-</a:t>
            </a:r>
            <a:r>
              <a:rPr lang="en-US" sz="2200" dirty="0" err="1">
                <a:solidFill>
                  <a:srgbClr val="002060"/>
                </a:solidFill>
              </a:rPr>
              <a:t>Hadamard</a:t>
            </a:r>
            <a:r>
              <a:rPr lang="en-US" sz="2200" dirty="0">
                <a:solidFill>
                  <a:srgbClr val="002060"/>
                </a:solidFill>
              </a:rPr>
              <a:t> codes</a:t>
            </a:r>
          </a:p>
          <a:p>
            <a:pPr marL="342900" indent="-342900">
              <a:spcBef>
                <a:spcPts val="1200"/>
              </a:spcBef>
              <a:buFont typeface="Arial" panose="020B0604020202020204" pitchFamily="34" charset="0"/>
              <a:buChar char="•"/>
            </a:pPr>
            <a:endParaRPr lang="en-US" sz="2200" dirty="0">
              <a:solidFill>
                <a:srgbClr val="002060"/>
              </a:solidFill>
            </a:endParaRPr>
          </a:p>
          <a:p>
            <a:pPr marL="342900" indent="-342900">
              <a:spcBef>
                <a:spcPts val="1200"/>
              </a:spcBef>
              <a:buFont typeface="Wingdings" panose="05000000000000000000" pitchFamily="2" charset="2"/>
              <a:buChar char="Ø"/>
            </a:pPr>
            <a:r>
              <a:rPr lang="en-US" sz="2200" dirty="0" smtClean="0">
                <a:solidFill>
                  <a:srgbClr val="002060"/>
                </a:solidFill>
              </a:rPr>
              <a:t>To </a:t>
            </a:r>
            <a:r>
              <a:rPr lang="en-US" sz="2200" dirty="0">
                <a:solidFill>
                  <a:srgbClr val="002060"/>
                </a:solidFill>
              </a:rPr>
              <a:t>compare the performance of each set of codes against the other two </a:t>
            </a:r>
          </a:p>
          <a:p>
            <a:pPr marL="342900" indent="-342900">
              <a:spcBef>
                <a:spcPts val="1200"/>
              </a:spcBef>
              <a:buFont typeface="Wingdings" panose="05000000000000000000" pitchFamily="2" charset="2"/>
              <a:buChar char="Ø"/>
            </a:pPr>
            <a:r>
              <a:rPr lang="en-US" sz="2200" dirty="0">
                <a:solidFill>
                  <a:srgbClr val="002060"/>
                </a:solidFill>
              </a:rPr>
              <a:t>T</a:t>
            </a:r>
            <a:r>
              <a:rPr lang="en-US" sz="2200" dirty="0" smtClean="0">
                <a:solidFill>
                  <a:srgbClr val="002060"/>
                </a:solidFill>
              </a:rPr>
              <a:t>o </a:t>
            </a:r>
            <a:r>
              <a:rPr lang="en-US" sz="2200" dirty="0">
                <a:solidFill>
                  <a:srgbClr val="002060"/>
                </a:solidFill>
              </a:rPr>
              <a:t>compare the features of each family of codes (length, number of users each can accommodate, sophistication and spectral </a:t>
            </a:r>
            <a:r>
              <a:rPr lang="en-US" sz="2200" dirty="0" smtClean="0">
                <a:solidFill>
                  <a:srgbClr val="002060"/>
                </a:solidFill>
              </a:rPr>
              <a:t>characteristics, … ) for WDM-over-OCDMA </a:t>
            </a:r>
            <a:endParaRPr lang="en-US" sz="2200"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r>
              <a:rPr lang="en-US" dirty="0" smtClean="0"/>
              <a:t> </a:t>
            </a:r>
            <a:endParaRPr lang="en-US" dirty="0"/>
          </a:p>
        </p:txBody>
      </p:sp>
      <p:sp>
        <p:nvSpPr>
          <p:cNvPr id="3" name="TextBox 2"/>
          <p:cNvSpPr txBox="1"/>
          <p:nvPr/>
        </p:nvSpPr>
        <p:spPr>
          <a:xfrm>
            <a:off x="838200" y="381000"/>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Optical Codes</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9362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4350"/>
            <a:ext cx="7543800" cy="298543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smtClean="0">
                <a:solidFill>
                  <a:srgbClr val="002060"/>
                </a:solidFill>
              </a:rPr>
              <a:t>A 7-segment </a:t>
            </a:r>
            <a:r>
              <a:rPr lang="en-US" sz="2400" dirty="0">
                <a:solidFill>
                  <a:srgbClr val="002060"/>
                </a:solidFill>
              </a:rPr>
              <a:t>(for </a:t>
            </a:r>
            <a:r>
              <a:rPr lang="en-US" sz="2400" dirty="0" smtClean="0">
                <a:solidFill>
                  <a:srgbClr val="002060"/>
                </a:solidFill>
              </a:rPr>
              <a:t>M-sequence </a:t>
            </a:r>
            <a:r>
              <a:rPr lang="en-US" sz="2400" dirty="0">
                <a:solidFill>
                  <a:srgbClr val="002060"/>
                </a:solidFill>
              </a:rPr>
              <a:t>and </a:t>
            </a:r>
            <a:r>
              <a:rPr lang="en-US" sz="2400" dirty="0">
                <a:solidFill>
                  <a:srgbClr val="002060"/>
                </a:solidFill>
              </a:rPr>
              <a:t>Quaternary Phase </a:t>
            </a:r>
            <a:r>
              <a:rPr lang="en-US" sz="2400" dirty="0" smtClean="0">
                <a:solidFill>
                  <a:srgbClr val="002060"/>
                </a:solidFill>
              </a:rPr>
              <a:t>Shift, </a:t>
            </a:r>
            <a:r>
              <a:rPr lang="en-US" sz="2400" dirty="0" smtClean="0">
                <a:solidFill>
                  <a:srgbClr val="002060"/>
                </a:solidFill>
              </a:rPr>
              <a:t>QPS) </a:t>
            </a:r>
            <a:r>
              <a:rPr lang="en-US" sz="2400" dirty="0">
                <a:solidFill>
                  <a:srgbClr val="002060"/>
                </a:solidFill>
              </a:rPr>
              <a:t>and an 8-segment (for </a:t>
            </a:r>
            <a:r>
              <a:rPr lang="en-US" sz="2400" dirty="0" smtClean="0">
                <a:solidFill>
                  <a:srgbClr val="002060"/>
                </a:solidFill>
              </a:rPr>
              <a:t>Walsh-</a:t>
            </a:r>
            <a:r>
              <a:rPr lang="en-US" sz="2400" dirty="0" err="1" smtClean="0">
                <a:solidFill>
                  <a:srgbClr val="002060"/>
                </a:solidFill>
              </a:rPr>
              <a:t>Hadamard</a:t>
            </a:r>
            <a:r>
              <a:rPr lang="en-US" sz="2400" dirty="0" smtClean="0">
                <a:solidFill>
                  <a:srgbClr val="002060"/>
                </a:solidFill>
              </a:rPr>
              <a:t>, </a:t>
            </a:r>
            <a:r>
              <a:rPr lang="en-US" sz="2400" dirty="0" smtClean="0">
                <a:solidFill>
                  <a:srgbClr val="002060"/>
                </a:solidFill>
              </a:rPr>
              <a:t>WH </a:t>
            </a:r>
            <a:r>
              <a:rPr lang="en-US" sz="2400" dirty="0">
                <a:solidFill>
                  <a:srgbClr val="002060"/>
                </a:solidFill>
              </a:rPr>
              <a:t>codes) </a:t>
            </a:r>
            <a:r>
              <a:rPr lang="en-US" sz="2400" dirty="0" smtClean="0">
                <a:solidFill>
                  <a:srgbClr val="002060"/>
                </a:solidFill>
              </a:rPr>
              <a:t>SSFBG encoder </a:t>
            </a:r>
            <a:r>
              <a:rPr lang="en-US" sz="2400" dirty="0">
                <a:solidFill>
                  <a:srgbClr val="002060"/>
                </a:solidFill>
              </a:rPr>
              <a:t>is used.</a:t>
            </a:r>
          </a:p>
          <a:p>
            <a:pPr marL="342900" indent="-342900">
              <a:spcBef>
                <a:spcPts val="1200"/>
              </a:spcBef>
              <a:buFont typeface="Arial" panose="020B0604020202020204" pitchFamily="34" charset="0"/>
              <a:buChar char="•"/>
            </a:pPr>
            <a:r>
              <a:rPr lang="en-US" sz="2400" dirty="0" smtClean="0">
                <a:solidFill>
                  <a:srgbClr val="002060"/>
                </a:solidFill>
              </a:rPr>
              <a:t>The </a:t>
            </a:r>
            <a:r>
              <a:rPr lang="en-US" sz="2400" dirty="0">
                <a:solidFill>
                  <a:srgbClr val="002060"/>
                </a:solidFill>
              </a:rPr>
              <a:t>decoder basically has a profile similar to the encoder but it is inversed</a:t>
            </a:r>
          </a:p>
          <a:p>
            <a:pPr marL="342900" indent="-342900">
              <a:spcBef>
                <a:spcPts val="1200"/>
              </a:spcBef>
              <a:buFont typeface="Arial" panose="020B0604020202020204" pitchFamily="34" charset="0"/>
              <a:buChar char="•"/>
            </a:pPr>
            <a:r>
              <a:rPr lang="en-US" sz="2400" dirty="0">
                <a:solidFill>
                  <a:srgbClr val="002060"/>
                </a:solidFill>
              </a:rPr>
              <a:t>The codes are interpreted as the degree of phase shift </a:t>
            </a:r>
            <a:r>
              <a:rPr lang="en-US" sz="2400" dirty="0" smtClean="0">
                <a:solidFill>
                  <a:srgbClr val="002060"/>
                </a:solidFill>
              </a:rPr>
              <a:t>at </a:t>
            </a:r>
            <a:r>
              <a:rPr lang="en-US" sz="2400" dirty="0">
                <a:solidFill>
                  <a:srgbClr val="002060"/>
                </a:solidFill>
              </a:rPr>
              <a:t>each </a:t>
            </a:r>
            <a:r>
              <a:rPr lang="en-US" sz="2400" dirty="0" smtClean="0">
                <a:solidFill>
                  <a:srgbClr val="002060"/>
                </a:solidFill>
              </a:rPr>
              <a:t>segment</a:t>
            </a:r>
            <a:r>
              <a:rPr lang="en-US" sz="2400" dirty="0" smtClean="0"/>
              <a:t> </a:t>
            </a:r>
            <a:endParaRPr lang="en-US" sz="2400" dirty="0"/>
          </a:p>
        </p:txBody>
      </p:sp>
      <p:sp>
        <p:nvSpPr>
          <p:cNvPr id="3" name="TextBox 2"/>
          <p:cNvSpPr txBox="1"/>
          <p:nvPr/>
        </p:nvSpPr>
        <p:spPr>
          <a:xfrm>
            <a:off x="838200" y="381000"/>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Optical Encoder/Decoder Format</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6397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371" y="914400"/>
            <a:ext cx="7543800" cy="5570756"/>
          </a:xfrm>
          <a:prstGeom prst="rect">
            <a:avLst/>
          </a:prstGeom>
          <a:noFill/>
        </p:spPr>
        <p:txBody>
          <a:bodyPr wrap="square" rtlCol="0">
            <a:spAutoFit/>
          </a:bodyPr>
          <a:lstStyle/>
          <a:p>
            <a:r>
              <a:rPr lang="en-US" dirty="0" smtClean="0">
                <a:solidFill>
                  <a:srgbClr val="002060"/>
                </a:solidFill>
              </a:rPr>
              <a:t>M-Sequence </a:t>
            </a:r>
            <a:r>
              <a:rPr lang="en-US" dirty="0">
                <a:solidFill>
                  <a:srgbClr val="002060"/>
                </a:solidFill>
              </a:rPr>
              <a:t>codes based on the length of the shift register and number/location of taps</a:t>
            </a:r>
            <a:r>
              <a:rPr lang="en-US" dirty="0" smtClean="0">
                <a:solidFill>
                  <a:srgbClr val="002060"/>
                </a:solidFill>
              </a:rPr>
              <a:t>:</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smtClean="0">
              <a:solidFill>
                <a:srgbClr val="002060"/>
              </a:solidFill>
            </a:endParaRPr>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i="1" dirty="0" smtClean="0">
              <a:solidFill>
                <a:schemeClr val="tx2">
                  <a:lumMod val="75000"/>
                </a:schemeClr>
              </a:solidFill>
            </a:endParaRPr>
          </a:p>
          <a:p>
            <a:r>
              <a:rPr lang="en-US" sz="1400" i="1" dirty="0" smtClean="0">
                <a:solidFill>
                  <a:schemeClr val="tx2">
                    <a:lumMod val="75000"/>
                  </a:schemeClr>
                </a:solidFill>
              </a:rPr>
              <a:t>Source: MEEL</a:t>
            </a:r>
            <a:r>
              <a:rPr lang="en-US" sz="1400" i="1" dirty="0">
                <a:solidFill>
                  <a:schemeClr val="tx2">
                    <a:lumMod val="75000"/>
                  </a:schemeClr>
                </a:solidFill>
              </a:rPr>
              <a:t>, J., (1999). Spread Spectrum. </a:t>
            </a:r>
            <a:r>
              <a:rPr lang="en-US" sz="1400" i="1" dirty="0" err="1">
                <a:solidFill>
                  <a:schemeClr val="tx2">
                    <a:lumMod val="75000"/>
                  </a:schemeClr>
                </a:solidFill>
              </a:rPr>
              <a:t>Studiedag</a:t>
            </a:r>
            <a:r>
              <a:rPr lang="en-US" sz="1400" i="1" dirty="0">
                <a:solidFill>
                  <a:schemeClr val="tx2">
                    <a:lumMod val="75000"/>
                  </a:schemeClr>
                </a:solidFill>
              </a:rPr>
              <a:t> Spread Spectrum – Oct 6</a:t>
            </a:r>
            <a:r>
              <a:rPr lang="en-US" sz="1400" i="1" baseline="30000" dirty="0">
                <a:solidFill>
                  <a:schemeClr val="tx2">
                    <a:lumMod val="75000"/>
                  </a:schemeClr>
                </a:solidFill>
              </a:rPr>
              <a:t>th</a:t>
            </a:r>
            <a:r>
              <a:rPr lang="en-US" sz="1400" i="1" dirty="0">
                <a:solidFill>
                  <a:schemeClr val="tx2">
                    <a:lumMod val="75000"/>
                  </a:schemeClr>
                </a:solidFill>
              </a:rPr>
              <a:t> 1999, http://</a:t>
            </a:r>
            <a:r>
              <a:rPr lang="en-US" sz="1400" i="1" dirty="0" smtClean="0">
                <a:solidFill>
                  <a:schemeClr val="tx2">
                    <a:lumMod val="75000"/>
                  </a:schemeClr>
                </a:solidFill>
              </a:rPr>
              <a:t>www.sss-mag.com/pdf/Ss_jme_denayer_intro_print.pdf</a:t>
            </a:r>
            <a:r>
              <a:rPr lang="en-US" dirty="0" smtClean="0"/>
              <a:t> </a:t>
            </a:r>
            <a:endParaRPr lang="en-US" dirty="0"/>
          </a:p>
        </p:txBody>
      </p:sp>
      <p:sp>
        <p:nvSpPr>
          <p:cNvPr id="3" name="TextBox 2"/>
          <p:cNvSpPr txBox="1"/>
          <p:nvPr/>
        </p:nvSpPr>
        <p:spPr>
          <a:xfrm>
            <a:off x="838200" y="381000"/>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M-Sequence</a:t>
            </a:r>
            <a:r>
              <a:rPr lang="en-US" sz="2800" b="1" dirty="0" smtClean="0">
                <a:solidFill>
                  <a:srgbClr val="C00000"/>
                </a:solidFill>
                <a:effectLst>
                  <a:outerShdw blurRad="38100" dist="38100" dir="2700000" algn="tl">
                    <a:srgbClr val="000000">
                      <a:alpha val="43137"/>
                    </a:srgbClr>
                  </a:outerShdw>
                </a:effectLst>
              </a:rPr>
              <a:t> </a:t>
            </a:r>
            <a:endParaRPr lang="en-US" sz="2800" b="1"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524000"/>
            <a:ext cx="4724400" cy="4343400"/>
          </a:xfrm>
          <a:prstGeom prst="rect">
            <a:avLst/>
          </a:prstGeom>
        </p:spPr>
      </p:pic>
    </p:spTree>
    <p:extLst>
      <p:ext uri="{BB962C8B-B14F-4D97-AF65-F5344CB8AC3E}">
        <p14:creationId xmlns:p14="http://schemas.microsoft.com/office/powerpoint/2010/main" val="31050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914400"/>
            <a:ext cx="4800600" cy="5486400"/>
          </a:xfrm>
          <a:prstGeom prst="rect">
            <a:avLst/>
          </a:prstGeom>
        </p:spPr>
      </p:pic>
      <p:sp>
        <p:nvSpPr>
          <p:cNvPr id="3" name="TextBox 2"/>
          <p:cNvSpPr txBox="1"/>
          <p:nvPr/>
        </p:nvSpPr>
        <p:spPr>
          <a:xfrm>
            <a:off x="152400" y="381000"/>
            <a:ext cx="8839200" cy="461665"/>
          </a:xfrm>
          <a:prstGeom prst="rect">
            <a:avLst/>
          </a:prstGeom>
          <a:noFill/>
        </p:spPr>
        <p:txBody>
          <a:bodyPr wrap="square" rtlCol="0">
            <a:spAutoFit/>
          </a:bodyPr>
          <a:lstStyle/>
          <a:p>
            <a:pPr algn="ctr"/>
            <a:r>
              <a:rPr lang="en-US" sz="2400" b="1" dirty="0" smtClean="0">
                <a:solidFill>
                  <a:srgbClr val="C00000"/>
                </a:solidFill>
                <a:effectLst>
                  <a:outerShdw blurRad="38100" dist="38100" dir="2700000" algn="tl">
                    <a:srgbClr val="000000">
                      <a:alpha val="43137"/>
                    </a:srgbClr>
                  </a:outerShdw>
                </a:effectLst>
              </a:rPr>
              <a:t>Example of M-Sequence Encoding/Decoding (Seven Segments)</a:t>
            </a:r>
            <a:endParaRPr lang="en-US"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450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4350"/>
            <a:ext cx="7543800" cy="477053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dirty="0" smtClean="0">
                <a:solidFill>
                  <a:srgbClr val="002060"/>
                </a:solidFill>
              </a:rPr>
              <a:t>Codes </a:t>
            </a:r>
            <a:r>
              <a:rPr lang="en-US" sz="2200" dirty="0">
                <a:solidFill>
                  <a:srgbClr val="002060"/>
                </a:solidFill>
              </a:rPr>
              <a:t>has a length equal to </a:t>
            </a:r>
            <a:r>
              <a:rPr lang="en-US" sz="2200" dirty="0" smtClean="0">
                <a:solidFill>
                  <a:srgbClr val="002060"/>
                </a:solidFill>
              </a:rPr>
              <a:t>2</a:t>
            </a:r>
            <a:r>
              <a:rPr lang="en-US" sz="2200" baseline="30000" dirty="0" smtClean="0">
                <a:solidFill>
                  <a:srgbClr val="002060"/>
                </a:solidFill>
              </a:rPr>
              <a:t>L</a:t>
            </a:r>
            <a:r>
              <a:rPr lang="en-US" sz="2200" dirty="0" smtClean="0">
                <a:solidFill>
                  <a:srgbClr val="002060"/>
                </a:solidFill>
              </a:rPr>
              <a:t>-1 </a:t>
            </a:r>
            <a:r>
              <a:rPr lang="en-US" sz="2200" dirty="0" smtClean="0">
                <a:solidFill>
                  <a:srgbClr val="002060"/>
                </a:solidFill>
              </a:rPr>
              <a:t>where, </a:t>
            </a:r>
            <a:r>
              <a:rPr lang="en-US" sz="2200" dirty="0">
                <a:solidFill>
                  <a:srgbClr val="002060"/>
                </a:solidFill>
              </a:rPr>
              <a:t>L is the number of shift registers that generate the code</a:t>
            </a:r>
          </a:p>
          <a:p>
            <a:pPr marL="342900" indent="-342900">
              <a:spcBef>
                <a:spcPts val="1200"/>
              </a:spcBef>
              <a:buFont typeface="Arial" panose="020B0604020202020204" pitchFamily="34" charset="0"/>
              <a:buChar char="•"/>
            </a:pPr>
            <a:r>
              <a:rPr lang="en-US" sz="2200" dirty="0" smtClean="0">
                <a:solidFill>
                  <a:srgbClr val="002060"/>
                </a:solidFill>
              </a:rPr>
              <a:t>Feedback function</a:t>
            </a:r>
            <a:endParaRPr lang="en-US" sz="2200" dirty="0">
              <a:solidFill>
                <a:srgbClr val="002060"/>
              </a:solidFill>
            </a:endParaRPr>
          </a:p>
          <a:p>
            <a:pPr marL="342900" indent="-342900">
              <a:spcBef>
                <a:spcPts val="1200"/>
              </a:spcBef>
              <a:buFont typeface="Arial" panose="020B0604020202020204" pitchFamily="34" charset="0"/>
              <a:buChar char="•"/>
            </a:pPr>
            <a:r>
              <a:rPr lang="en-US" sz="2200" i="1" dirty="0" err="1">
                <a:solidFill>
                  <a:srgbClr val="002060"/>
                </a:solidFill>
              </a:rPr>
              <a:t>a</a:t>
            </a:r>
            <a:r>
              <a:rPr lang="en-US" sz="2200" i="1" baseline="-25000" dirty="0" err="1">
                <a:solidFill>
                  <a:srgbClr val="002060"/>
                </a:solidFill>
              </a:rPr>
              <a:t>i</a:t>
            </a:r>
            <a:r>
              <a:rPr lang="en-US" sz="2200" i="1" dirty="0">
                <a:solidFill>
                  <a:srgbClr val="002060"/>
                </a:solidFill>
              </a:rPr>
              <a:t> -1, a</a:t>
            </a:r>
            <a:r>
              <a:rPr lang="en-US" sz="2200" i="1" baseline="-25000" dirty="0">
                <a:solidFill>
                  <a:srgbClr val="002060"/>
                </a:solidFill>
              </a:rPr>
              <a:t>i</a:t>
            </a:r>
            <a:r>
              <a:rPr lang="en-US" sz="2200" i="1" dirty="0">
                <a:solidFill>
                  <a:srgbClr val="002060"/>
                </a:solidFill>
              </a:rPr>
              <a:t>-2,…,</a:t>
            </a:r>
            <a:r>
              <a:rPr lang="en-US" sz="2200" i="1" dirty="0" err="1">
                <a:solidFill>
                  <a:srgbClr val="002060"/>
                </a:solidFill>
              </a:rPr>
              <a:t>a</a:t>
            </a:r>
            <a:r>
              <a:rPr lang="en-US" sz="2200" i="1" baseline="-25000" dirty="0" err="1">
                <a:solidFill>
                  <a:srgbClr val="002060"/>
                </a:solidFill>
              </a:rPr>
              <a:t>i</a:t>
            </a:r>
            <a:r>
              <a:rPr lang="en-US" sz="2200" i="1" dirty="0">
                <a:solidFill>
                  <a:srgbClr val="002060"/>
                </a:solidFill>
              </a:rPr>
              <a:t>-n </a:t>
            </a:r>
            <a:r>
              <a:rPr lang="en-US" sz="2200" dirty="0">
                <a:solidFill>
                  <a:srgbClr val="002060"/>
                </a:solidFill>
              </a:rPr>
              <a:t>are the coefficients inside each cell of the shift register and </a:t>
            </a:r>
            <a:r>
              <a:rPr lang="en-US" sz="2200" i="1" dirty="0" err="1">
                <a:solidFill>
                  <a:srgbClr val="002060"/>
                </a:solidFill>
              </a:rPr>
              <a:t>c</a:t>
            </a:r>
            <a:r>
              <a:rPr lang="en-US" sz="2200" i="1" baseline="-25000" dirty="0" err="1">
                <a:solidFill>
                  <a:srgbClr val="002060"/>
                </a:solidFill>
              </a:rPr>
              <a:t>i</a:t>
            </a:r>
            <a:r>
              <a:rPr lang="en-US" sz="2200" i="1" dirty="0" err="1">
                <a:solidFill>
                  <a:srgbClr val="002060"/>
                </a:solidFill>
              </a:rPr>
              <a:t>’</a:t>
            </a:r>
            <a:r>
              <a:rPr lang="en-US" sz="2200" dirty="0" err="1">
                <a:solidFill>
                  <a:srgbClr val="002060"/>
                </a:solidFill>
              </a:rPr>
              <a:t>s</a:t>
            </a:r>
            <a:r>
              <a:rPr lang="en-US" sz="2200" dirty="0">
                <a:solidFill>
                  <a:srgbClr val="002060"/>
                </a:solidFill>
              </a:rPr>
              <a:t> (either 1 or 0) are the coefficients of the feedback connections of the shift register</a:t>
            </a:r>
          </a:p>
          <a:p>
            <a:pPr marL="342900" indent="-342900">
              <a:spcBef>
                <a:spcPts val="1200"/>
              </a:spcBef>
              <a:buFont typeface="Arial" panose="020B0604020202020204" pitchFamily="34" charset="0"/>
              <a:buChar char="•"/>
            </a:pPr>
            <a:r>
              <a:rPr lang="en-US" sz="2200" dirty="0">
                <a:solidFill>
                  <a:srgbClr val="002060"/>
                </a:solidFill>
              </a:rPr>
              <a:t>The type of m-sequence codes that are utilized in this work are unipolar (the phase shift changing between two values: 0 and π</a:t>
            </a:r>
            <a:r>
              <a:rPr lang="en-US" sz="2200" dirty="0" smtClean="0">
                <a:solidFill>
                  <a:srgbClr val="002060"/>
                </a:solidFill>
              </a:rPr>
              <a:t>). M-sequence </a:t>
            </a:r>
            <a:r>
              <a:rPr lang="en-US" sz="2200" dirty="0">
                <a:solidFill>
                  <a:srgbClr val="002060"/>
                </a:solidFill>
              </a:rPr>
              <a:t>codes with length 7 </a:t>
            </a:r>
            <a:r>
              <a:rPr lang="en-US" sz="2200" dirty="0" smtClean="0">
                <a:solidFill>
                  <a:srgbClr val="002060"/>
                </a:solidFill>
              </a:rPr>
              <a:t>(for </a:t>
            </a:r>
            <a:r>
              <a:rPr lang="en-US" sz="2200" dirty="0">
                <a:solidFill>
                  <a:srgbClr val="002060"/>
                </a:solidFill>
              </a:rPr>
              <a:t>two users)</a:t>
            </a:r>
          </a:p>
          <a:p>
            <a:pPr marL="342900" indent="-342900">
              <a:spcBef>
                <a:spcPts val="1200"/>
              </a:spcBef>
              <a:buFont typeface="Arial" panose="020B0604020202020204" pitchFamily="34" charset="0"/>
              <a:buChar char="•"/>
            </a:pPr>
            <a:r>
              <a:rPr lang="en-US" sz="2200" dirty="0" smtClean="0">
                <a:solidFill>
                  <a:srgbClr val="002060"/>
                </a:solidFill>
              </a:rPr>
              <a:t>There </a:t>
            </a:r>
            <a:r>
              <a:rPr lang="en-US" sz="2200" dirty="0">
                <a:solidFill>
                  <a:srgbClr val="002060"/>
                </a:solidFill>
              </a:rPr>
              <a:t>are two individual </a:t>
            </a:r>
            <a:r>
              <a:rPr lang="en-US" sz="2200" dirty="0" err="1">
                <a:solidFill>
                  <a:srgbClr val="002060"/>
                </a:solidFill>
              </a:rPr>
              <a:t>codewords</a:t>
            </a:r>
            <a:r>
              <a:rPr lang="en-US" sz="2200" dirty="0">
                <a:solidFill>
                  <a:srgbClr val="002060"/>
                </a:solidFill>
              </a:rPr>
              <a:t> generated by two 7-segment SSFBG devices: </a:t>
            </a:r>
            <a:r>
              <a:rPr lang="el-GR" sz="2200" dirty="0">
                <a:solidFill>
                  <a:srgbClr val="002060"/>
                </a:solidFill>
              </a:rPr>
              <a:t>0π0πππ0 (</a:t>
            </a:r>
            <a:r>
              <a:rPr lang="en-US" sz="2200" dirty="0">
                <a:solidFill>
                  <a:srgbClr val="002060"/>
                </a:solidFill>
              </a:rPr>
              <a:t>Mseq1) and </a:t>
            </a:r>
            <a:r>
              <a:rPr lang="el-GR" sz="2200" dirty="0">
                <a:solidFill>
                  <a:srgbClr val="002060"/>
                </a:solidFill>
              </a:rPr>
              <a:t>π00πππ0 (</a:t>
            </a:r>
            <a:r>
              <a:rPr lang="en-US" sz="2200" dirty="0">
                <a:solidFill>
                  <a:srgbClr val="002060"/>
                </a:solidFill>
              </a:rPr>
              <a:t>Mseq2</a:t>
            </a:r>
            <a:r>
              <a:rPr lang="en-US" sz="2200" dirty="0" smtClean="0">
                <a:solidFill>
                  <a:srgbClr val="002060"/>
                </a:solidFill>
              </a:rPr>
              <a:t>)</a:t>
            </a:r>
            <a:r>
              <a:rPr lang="en-US" dirty="0" smtClean="0"/>
              <a:t> </a:t>
            </a:r>
            <a:endParaRPr lang="en-US" dirty="0"/>
          </a:p>
        </p:txBody>
      </p:sp>
      <p:sp>
        <p:nvSpPr>
          <p:cNvPr id="3" name="TextBox 2"/>
          <p:cNvSpPr txBox="1"/>
          <p:nvPr/>
        </p:nvSpPr>
        <p:spPr>
          <a:xfrm>
            <a:off x="838200" y="381000"/>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M-Sequence</a:t>
            </a:r>
            <a:endParaRPr lang="en-US" sz="3200" b="1" dirty="0">
              <a:solidFill>
                <a:srgbClr val="C00000"/>
              </a:solidFill>
              <a:effectLst>
                <a:outerShdw blurRad="38100" dist="38100" dir="2700000" algn="tl">
                  <a:srgbClr val="000000">
                    <a:alpha val="43137"/>
                  </a:srgbClr>
                </a:outerShdw>
              </a:effectLst>
            </a:endParaRPr>
          </a:p>
        </p:txBody>
      </p:sp>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799272"/>
            <a:ext cx="4743450" cy="47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831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4081681"/>
              </p:ext>
            </p:extLst>
          </p:nvPr>
        </p:nvGraphicFramePr>
        <p:xfrm>
          <a:off x="381002" y="1371600"/>
          <a:ext cx="8229597" cy="3901440"/>
        </p:xfrm>
        <a:graphic>
          <a:graphicData uri="http://schemas.openxmlformats.org/drawingml/2006/table">
            <a:tbl>
              <a:tblPr firstRow="1" bandRow="1">
                <a:tableStyleId>{5C22544A-7EE6-4342-B048-85BDC9FD1C3A}</a:tableStyleId>
              </a:tblPr>
              <a:tblGrid>
                <a:gridCol w="1260389"/>
                <a:gridCol w="1366079"/>
                <a:gridCol w="1280978"/>
                <a:gridCol w="1488332"/>
                <a:gridCol w="1405391"/>
                <a:gridCol w="1428428"/>
              </a:tblGrid>
              <a:tr h="243840">
                <a:tc gridSpan="6">
                  <a:txBody>
                    <a:bodyPr/>
                    <a:lstStyle/>
                    <a:p>
                      <a:pPr algn="ctr"/>
                      <a:r>
                        <a:rPr lang="en-US" sz="2000" dirty="0" smtClean="0"/>
                        <a:t>Characteristic</a:t>
                      </a:r>
                      <a:r>
                        <a:rPr lang="en-US" sz="2000" baseline="0" dirty="0" smtClean="0"/>
                        <a:t> Polynomials for Linear Recurrence Defining Family </a:t>
                      </a:r>
                      <a:r>
                        <a:rPr lang="en-US" sz="2000" b="1" baseline="0" dirty="0" smtClean="0">
                          <a:latin typeface="Kunstler Script" panose="030304020206070D0D06" pitchFamily="66" charset="0"/>
                        </a:rPr>
                        <a:t>A </a:t>
                      </a:r>
                      <a:endParaRPr lang="en-US" sz="2000" b="1" dirty="0">
                        <a:latin typeface="Kunstler Script" panose="030304020206070D0D06" pitchFamily="66"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r>
                        <a:rPr lang="en-US" sz="2000" dirty="0" smtClean="0"/>
                        <a:t>Degree 3</a:t>
                      </a:r>
                      <a:endParaRPr lang="en-US" sz="2000" dirty="0"/>
                    </a:p>
                  </a:txBody>
                  <a:tcPr/>
                </a:tc>
                <a:tc>
                  <a:txBody>
                    <a:bodyPr/>
                    <a:lstStyle/>
                    <a:p>
                      <a:r>
                        <a:rPr lang="en-US" sz="2000" dirty="0" smtClean="0"/>
                        <a:t>1213</a:t>
                      </a:r>
                      <a:endParaRPr lang="en-US" sz="2000" dirty="0"/>
                    </a:p>
                  </a:txBody>
                  <a:tcPr/>
                </a:tc>
                <a:tc>
                  <a:txBody>
                    <a:bodyPr/>
                    <a:lstStyle/>
                    <a:p>
                      <a:r>
                        <a:rPr lang="en-US" sz="2000" dirty="0" smtClean="0"/>
                        <a:t>1323</a:t>
                      </a:r>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tr>
              <a:tr h="370840">
                <a:tc>
                  <a:txBody>
                    <a:bodyPr/>
                    <a:lstStyle/>
                    <a:p>
                      <a:r>
                        <a:rPr lang="en-US" sz="2000" dirty="0" smtClean="0"/>
                        <a:t>Degree 4</a:t>
                      </a:r>
                      <a:endParaRPr lang="en-US" sz="2000" dirty="0"/>
                    </a:p>
                  </a:txBody>
                  <a:tcPr/>
                </a:tc>
                <a:tc>
                  <a:txBody>
                    <a:bodyPr/>
                    <a:lstStyle/>
                    <a:p>
                      <a:r>
                        <a:rPr lang="en-US" sz="2000" dirty="0" smtClean="0"/>
                        <a:t>10231</a:t>
                      </a:r>
                      <a:endParaRPr lang="en-US" sz="2000" dirty="0"/>
                    </a:p>
                  </a:txBody>
                  <a:tcPr/>
                </a:tc>
                <a:tc>
                  <a:txBody>
                    <a:bodyPr/>
                    <a:lstStyle/>
                    <a:p>
                      <a:r>
                        <a:rPr lang="en-US" sz="2000" dirty="0" smtClean="0"/>
                        <a:t>13201</a:t>
                      </a:r>
                      <a:endParaRPr lang="en-US" sz="2000" dirty="0"/>
                    </a:p>
                  </a:txBody>
                  <a:tcPr/>
                </a:tc>
                <a:tc>
                  <a:txBody>
                    <a:bodyPr/>
                    <a:lstStyle/>
                    <a:p>
                      <a:endParaRPr lang="en-US" sz="2000"/>
                    </a:p>
                  </a:txBody>
                  <a:tcPr/>
                </a:tc>
                <a:tc>
                  <a:txBody>
                    <a:bodyPr/>
                    <a:lstStyle/>
                    <a:p>
                      <a:endParaRPr lang="en-US" sz="2000"/>
                    </a:p>
                  </a:txBody>
                  <a:tcPr/>
                </a:tc>
                <a:tc>
                  <a:txBody>
                    <a:bodyPr/>
                    <a:lstStyle/>
                    <a:p>
                      <a:endParaRPr lang="en-US" sz="2000" dirty="0"/>
                    </a:p>
                  </a:txBody>
                  <a:tcPr/>
                </a:tc>
              </a:tr>
              <a:tr h="370840">
                <a:tc>
                  <a:txBody>
                    <a:bodyPr/>
                    <a:lstStyle/>
                    <a:p>
                      <a:r>
                        <a:rPr lang="en-US" sz="2000" dirty="0" smtClean="0"/>
                        <a:t>Degree 5</a:t>
                      </a:r>
                      <a:endParaRPr lang="en-US" sz="2000" dirty="0"/>
                    </a:p>
                  </a:txBody>
                  <a:tcPr/>
                </a:tc>
                <a:tc>
                  <a:txBody>
                    <a:bodyPr/>
                    <a:lstStyle/>
                    <a:p>
                      <a:r>
                        <a:rPr lang="en-US" sz="2000" dirty="0" smtClean="0"/>
                        <a:t>100323</a:t>
                      </a:r>
                    </a:p>
                    <a:p>
                      <a:r>
                        <a:rPr lang="en-US" sz="2000" dirty="0" smtClean="0"/>
                        <a:t>130133</a:t>
                      </a:r>
                      <a:endParaRPr lang="en-US" sz="2000" dirty="0"/>
                    </a:p>
                  </a:txBody>
                  <a:tcPr/>
                </a:tc>
                <a:tc>
                  <a:txBody>
                    <a:bodyPr/>
                    <a:lstStyle/>
                    <a:p>
                      <a:r>
                        <a:rPr lang="en-US" sz="2000" dirty="0" smtClean="0"/>
                        <a:t>113013</a:t>
                      </a:r>
                      <a:endParaRPr lang="en-US" sz="2000" dirty="0"/>
                    </a:p>
                  </a:txBody>
                  <a:tcPr/>
                </a:tc>
                <a:tc>
                  <a:txBody>
                    <a:bodyPr/>
                    <a:lstStyle/>
                    <a:p>
                      <a:r>
                        <a:rPr lang="en-US" sz="2000" dirty="0" smtClean="0"/>
                        <a:t>113123</a:t>
                      </a:r>
                      <a:endParaRPr lang="en-US" sz="2000" dirty="0"/>
                    </a:p>
                  </a:txBody>
                  <a:tcPr/>
                </a:tc>
                <a:tc>
                  <a:txBody>
                    <a:bodyPr/>
                    <a:lstStyle/>
                    <a:p>
                      <a:r>
                        <a:rPr lang="en-US" sz="2000" dirty="0" smtClean="0"/>
                        <a:t>121003</a:t>
                      </a:r>
                      <a:endParaRPr lang="en-US" sz="2000" dirty="0"/>
                    </a:p>
                  </a:txBody>
                  <a:tcPr/>
                </a:tc>
                <a:tc>
                  <a:txBody>
                    <a:bodyPr/>
                    <a:lstStyle/>
                    <a:p>
                      <a:r>
                        <a:rPr lang="en-US" sz="2000" dirty="0" smtClean="0"/>
                        <a:t>123133</a:t>
                      </a:r>
                      <a:endParaRPr lang="en-US" sz="2000" dirty="0"/>
                    </a:p>
                  </a:txBody>
                  <a:tcPr/>
                </a:tc>
              </a:tr>
              <a:tr h="370840">
                <a:tc>
                  <a:txBody>
                    <a:bodyPr/>
                    <a:lstStyle/>
                    <a:p>
                      <a:r>
                        <a:rPr lang="en-US" sz="2000" dirty="0" smtClean="0"/>
                        <a:t>Degree 6</a:t>
                      </a:r>
                      <a:endParaRPr lang="en-US" sz="2000" dirty="0"/>
                    </a:p>
                  </a:txBody>
                  <a:tcPr/>
                </a:tc>
                <a:tc>
                  <a:txBody>
                    <a:bodyPr/>
                    <a:lstStyle/>
                    <a:p>
                      <a:r>
                        <a:rPr lang="en-US" sz="2000" dirty="0" smtClean="0"/>
                        <a:t>1002031</a:t>
                      </a:r>
                    </a:p>
                    <a:p>
                      <a:r>
                        <a:rPr lang="en-US" sz="2000" dirty="0" smtClean="0"/>
                        <a:t>1320111</a:t>
                      </a:r>
                      <a:endParaRPr lang="en-US" sz="2000" dirty="0"/>
                    </a:p>
                  </a:txBody>
                  <a:tcPr/>
                </a:tc>
                <a:tc>
                  <a:txBody>
                    <a:bodyPr/>
                    <a:lstStyle/>
                    <a:p>
                      <a:r>
                        <a:rPr lang="en-US" sz="2000" dirty="0" smtClean="0"/>
                        <a:t>1110231</a:t>
                      </a:r>
                      <a:endParaRPr lang="en-US" sz="2000" dirty="0"/>
                    </a:p>
                  </a:txBody>
                  <a:tcPr/>
                </a:tc>
                <a:tc>
                  <a:txBody>
                    <a:bodyPr/>
                    <a:lstStyle/>
                    <a:p>
                      <a:r>
                        <a:rPr lang="en-US" sz="2000" dirty="0" smtClean="0"/>
                        <a:t>1211031</a:t>
                      </a:r>
                      <a:endParaRPr lang="en-US" sz="2000" dirty="0"/>
                    </a:p>
                  </a:txBody>
                  <a:tcPr/>
                </a:tc>
                <a:tc>
                  <a:txBody>
                    <a:bodyPr/>
                    <a:lstStyle/>
                    <a:p>
                      <a:r>
                        <a:rPr lang="en-US" sz="2000" dirty="0" smtClean="0"/>
                        <a:t>1301121</a:t>
                      </a:r>
                      <a:endParaRPr lang="en-US" sz="2000" dirty="0"/>
                    </a:p>
                  </a:txBody>
                  <a:tcPr/>
                </a:tc>
                <a:tc>
                  <a:txBody>
                    <a:bodyPr/>
                    <a:lstStyle/>
                    <a:p>
                      <a:r>
                        <a:rPr lang="en-US" sz="2000" dirty="0" smtClean="0"/>
                        <a:t>1302001</a:t>
                      </a:r>
                      <a:endParaRPr lang="en-US" sz="2000" dirty="0"/>
                    </a:p>
                  </a:txBody>
                  <a:tcPr/>
                </a:tc>
              </a:tr>
              <a:tr h="370840">
                <a:tc>
                  <a:txBody>
                    <a:bodyPr/>
                    <a:lstStyle/>
                    <a:p>
                      <a:r>
                        <a:rPr lang="en-US" sz="2000" dirty="0" smtClean="0"/>
                        <a:t>Degree 7</a:t>
                      </a:r>
                      <a:endParaRPr lang="en-US" sz="2000" dirty="0"/>
                    </a:p>
                  </a:txBody>
                  <a:tcPr/>
                </a:tc>
                <a:tc>
                  <a:txBody>
                    <a:bodyPr/>
                    <a:lstStyle/>
                    <a:p>
                      <a:r>
                        <a:rPr lang="en-US" sz="2000" dirty="0" smtClean="0"/>
                        <a:t>10020013</a:t>
                      </a:r>
                    </a:p>
                    <a:p>
                      <a:r>
                        <a:rPr lang="en-US" sz="2000" dirty="0" smtClean="0"/>
                        <a:t>11122323</a:t>
                      </a:r>
                    </a:p>
                    <a:p>
                      <a:r>
                        <a:rPr lang="en-US" sz="2000" dirty="0" smtClean="0"/>
                        <a:t>12122333</a:t>
                      </a:r>
                    </a:p>
                    <a:p>
                      <a:r>
                        <a:rPr lang="en-US" sz="2000" dirty="0" smtClean="0"/>
                        <a:t>13210123</a:t>
                      </a:r>
                      <a:endParaRPr lang="en-US" sz="2000" dirty="0"/>
                    </a:p>
                  </a:txBody>
                  <a:tcPr/>
                </a:tc>
                <a:tc>
                  <a:txBody>
                    <a:bodyPr/>
                    <a:lstStyle/>
                    <a:p>
                      <a:r>
                        <a:rPr lang="en-US" sz="2000" dirty="0" smtClean="0"/>
                        <a:t>10030203</a:t>
                      </a:r>
                    </a:p>
                    <a:p>
                      <a:r>
                        <a:rPr lang="en-US" sz="2000" dirty="0" smtClean="0"/>
                        <a:t>11131123</a:t>
                      </a:r>
                    </a:p>
                    <a:p>
                      <a:r>
                        <a:rPr lang="en-US" sz="2000" dirty="0" smtClean="0"/>
                        <a:t>12303213</a:t>
                      </a:r>
                    </a:p>
                    <a:p>
                      <a:r>
                        <a:rPr lang="en-US" sz="2000" dirty="0" smtClean="0"/>
                        <a:t>13212213</a:t>
                      </a:r>
                      <a:endParaRPr lang="en-US" sz="2000" dirty="0"/>
                    </a:p>
                  </a:txBody>
                  <a:tcPr/>
                </a:tc>
                <a:tc>
                  <a:txBody>
                    <a:bodyPr/>
                    <a:lstStyle/>
                    <a:p>
                      <a:r>
                        <a:rPr lang="en-US" sz="2000" dirty="0" smtClean="0"/>
                        <a:t>10201003</a:t>
                      </a:r>
                    </a:p>
                    <a:p>
                      <a:r>
                        <a:rPr lang="en-US" sz="2000" dirty="0" smtClean="0"/>
                        <a:t>11321133</a:t>
                      </a:r>
                    </a:p>
                    <a:p>
                      <a:r>
                        <a:rPr lang="en-US" sz="2000" dirty="0" smtClean="0"/>
                        <a:t>12311203</a:t>
                      </a:r>
                    </a:p>
                    <a:p>
                      <a:r>
                        <a:rPr lang="en-US" sz="2000" dirty="0" smtClean="0"/>
                        <a:t>13223213</a:t>
                      </a:r>
                      <a:endParaRPr lang="en-US" sz="2000" dirty="0"/>
                    </a:p>
                  </a:txBody>
                  <a:tcPr/>
                </a:tc>
                <a:tc>
                  <a:txBody>
                    <a:bodyPr/>
                    <a:lstStyle/>
                    <a:p>
                      <a:r>
                        <a:rPr lang="en-US" sz="2000" dirty="0" smtClean="0"/>
                        <a:t>102211333</a:t>
                      </a:r>
                    </a:p>
                    <a:p>
                      <a:r>
                        <a:rPr lang="en-US" sz="2000" dirty="0" smtClean="0"/>
                        <a:t>11332133</a:t>
                      </a:r>
                    </a:p>
                    <a:p>
                      <a:r>
                        <a:rPr lang="en-US" sz="2000" dirty="0" smtClean="0"/>
                        <a:t>12331333</a:t>
                      </a:r>
                      <a:endParaRPr lang="en-US" sz="2000" dirty="0"/>
                    </a:p>
                  </a:txBody>
                  <a:tcPr/>
                </a:tc>
                <a:tc>
                  <a:txBody>
                    <a:bodyPr/>
                    <a:lstStyle/>
                    <a:p>
                      <a:r>
                        <a:rPr lang="en-US" sz="2000" dirty="0" smtClean="0"/>
                        <a:t>10233123</a:t>
                      </a:r>
                    </a:p>
                    <a:p>
                      <a:r>
                        <a:rPr lang="en-US" sz="2000" dirty="0" smtClean="0"/>
                        <a:t>11332203</a:t>
                      </a:r>
                    </a:p>
                    <a:p>
                      <a:r>
                        <a:rPr lang="en-US" sz="2000" dirty="0" smtClean="0"/>
                        <a:t>13002003</a:t>
                      </a:r>
                      <a:endParaRPr lang="en-US" sz="2000" dirty="0"/>
                    </a:p>
                  </a:txBody>
                  <a:tcPr/>
                </a:tc>
              </a:tr>
            </a:tbl>
          </a:graphicData>
        </a:graphic>
      </p:graphicFrame>
      <p:sp>
        <p:nvSpPr>
          <p:cNvPr id="3" name="TextBox 2"/>
          <p:cNvSpPr txBox="1"/>
          <p:nvPr/>
        </p:nvSpPr>
        <p:spPr>
          <a:xfrm>
            <a:off x="685800" y="381000"/>
            <a:ext cx="7696200" cy="523220"/>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rPr>
              <a:t>The List of Generators for the Initial QPS Codes</a:t>
            </a:r>
            <a:endParaRPr lang="en-US"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088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4350"/>
            <a:ext cx="7543800" cy="341632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dirty="0" smtClean="0">
                <a:solidFill>
                  <a:srgbClr val="002060"/>
                </a:solidFill>
              </a:rPr>
              <a:t>Codes </a:t>
            </a:r>
            <a:r>
              <a:rPr lang="en-US" sz="2200" dirty="0">
                <a:solidFill>
                  <a:srgbClr val="002060"/>
                </a:solidFill>
              </a:rPr>
              <a:t>generated in this family have four phase </a:t>
            </a:r>
            <a:r>
              <a:rPr lang="en-US" sz="2200" dirty="0" smtClean="0">
                <a:solidFill>
                  <a:srgbClr val="002060"/>
                </a:solidFill>
              </a:rPr>
              <a:t>levels </a:t>
            </a:r>
            <a:r>
              <a:rPr lang="en-US" sz="2200" dirty="0">
                <a:solidFill>
                  <a:srgbClr val="002060"/>
                </a:solidFill>
              </a:rPr>
              <a:t>(0, </a:t>
            </a:r>
            <a:r>
              <a:rPr lang="el-GR" sz="2200" dirty="0">
                <a:solidFill>
                  <a:srgbClr val="002060"/>
                </a:solidFill>
              </a:rPr>
              <a:t>π</a:t>
            </a:r>
            <a:r>
              <a:rPr lang="en-US" sz="2200" dirty="0">
                <a:solidFill>
                  <a:srgbClr val="002060"/>
                </a:solidFill>
              </a:rPr>
              <a:t>/2 , </a:t>
            </a:r>
            <a:r>
              <a:rPr lang="el-GR" sz="2200" dirty="0">
                <a:solidFill>
                  <a:srgbClr val="002060"/>
                </a:solidFill>
              </a:rPr>
              <a:t>π</a:t>
            </a:r>
            <a:r>
              <a:rPr lang="en-US" sz="2200" dirty="0">
                <a:solidFill>
                  <a:srgbClr val="002060"/>
                </a:solidFill>
              </a:rPr>
              <a:t>,</a:t>
            </a:r>
            <a:r>
              <a:rPr lang="el-GR" sz="2200" dirty="0">
                <a:solidFill>
                  <a:srgbClr val="002060"/>
                </a:solidFill>
              </a:rPr>
              <a:t> </a:t>
            </a:r>
            <a:r>
              <a:rPr lang="en-US" sz="2200" dirty="0">
                <a:solidFill>
                  <a:srgbClr val="002060"/>
                </a:solidFill>
              </a:rPr>
              <a:t>and 3</a:t>
            </a:r>
            <a:r>
              <a:rPr lang="el-GR" sz="2200" dirty="0">
                <a:solidFill>
                  <a:srgbClr val="002060"/>
                </a:solidFill>
              </a:rPr>
              <a:t> π</a:t>
            </a:r>
            <a:r>
              <a:rPr lang="en-US" sz="2200" dirty="0">
                <a:solidFill>
                  <a:srgbClr val="002060"/>
                </a:solidFill>
              </a:rPr>
              <a:t>/2)</a:t>
            </a:r>
          </a:p>
          <a:p>
            <a:pPr marL="342900" indent="-342900">
              <a:spcBef>
                <a:spcPts val="1200"/>
              </a:spcBef>
              <a:buFont typeface="Arial" panose="020B0604020202020204" pitchFamily="34" charset="0"/>
              <a:buChar char="•"/>
            </a:pPr>
            <a:r>
              <a:rPr lang="en-US" sz="2200" dirty="0">
                <a:solidFill>
                  <a:srgbClr val="002060"/>
                </a:solidFill>
              </a:rPr>
              <a:t>Feedback function </a:t>
            </a:r>
          </a:p>
          <a:p>
            <a:pPr>
              <a:spcBef>
                <a:spcPts val="1200"/>
              </a:spcBef>
            </a:pPr>
            <a:endParaRPr lang="en-US" sz="2200" dirty="0">
              <a:solidFill>
                <a:srgbClr val="002060"/>
              </a:solidFill>
            </a:endParaRPr>
          </a:p>
          <a:p>
            <a:pPr marL="342900" indent="-342900">
              <a:spcBef>
                <a:spcPts val="1200"/>
              </a:spcBef>
              <a:buFont typeface="Arial" panose="020B0604020202020204" pitchFamily="34" charset="0"/>
              <a:buChar char="•"/>
            </a:pPr>
            <a:r>
              <a:rPr lang="en-US" sz="2200" dirty="0">
                <a:solidFill>
                  <a:srgbClr val="002060"/>
                </a:solidFill>
              </a:rPr>
              <a:t>T</a:t>
            </a:r>
            <a:r>
              <a:rPr lang="en-US" sz="2200" dirty="0" smtClean="0">
                <a:solidFill>
                  <a:srgbClr val="002060"/>
                </a:solidFill>
              </a:rPr>
              <a:t>hese </a:t>
            </a:r>
            <a:r>
              <a:rPr lang="en-US" sz="2200" dirty="0">
                <a:solidFill>
                  <a:srgbClr val="002060"/>
                </a:solidFill>
              </a:rPr>
              <a:t>codes are defined based on the position of the feedback tabs and the initial values of the shift register</a:t>
            </a:r>
          </a:p>
          <a:p>
            <a:pPr marL="342900" indent="-342900">
              <a:spcBef>
                <a:spcPts val="1200"/>
              </a:spcBef>
              <a:buFont typeface="Arial" panose="020B0604020202020204" pitchFamily="34" charset="0"/>
              <a:buChar char="•"/>
            </a:pPr>
            <a:r>
              <a:rPr lang="en-US" sz="2200" dirty="0">
                <a:solidFill>
                  <a:srgbClr val="002060"/>
                </a:solidFill>
              </a:rPr>
              <a:t>I</a:t>
            </a:r>
            <a:r>
              <a:rPr lang="en-US" sz="2200" dirty="0" smtClean="0">
                <a:solidFill>
                  <a:srgbClr val="002060"/>
                </a:solidFill>
              </a:rPr>
              <a:t>t </a:t>
            </a:r>
            <a:r>
              <a:rPr lang="en-US" sz="2200" dirty="0">
                <a:solidFill>
                  <a:srgbClr val="002060"/>
                </a:solidFill>
              </a:rPr>
              <a:t>maps into four phase </a:t>
            </a:r>
            <a:r>
              <a:rPr lang="en-US" sz="2200" dirty="0" smtClean="0">
                <a:solidFill>
                  <a:srgbClr val="002060"/>
                </a:solidFill>
              </a:rPr>
              <a:t>levels that help increase </a:t>
            </a:r>
            <a:r>
              <a:rPr lang="en-US" sz="2200" dirty="0">
                <a:solidFill>
                  <a:srgbClr val="002060"/>
                </a:solidFill>
              </a:rPr>
              <a:t>the number of </a:t>
            </a:r>
            <a:r>
              <a:rPr lang="en-US" sz="2200" dirty="0" err="1">
                <a:solidFill>
                  <a:srgbClr val="002060"/>
                </a:solidFill>
              </a:rPr>
              <a:t>codeword</a:t>
            </a:r>
            <a:r>
              <a:rPr lang="en-US" sz="2200" dirty="0">
                <a:solidFill>
                  <a:srgbClr val="002060"/>
                </a:solidFill>
              </a:rPr>
              <a:t> generation with a fixed number of shift </a:t>
            </a:r>
            <a:r>
              <a:rPr lang="en-US" sz="2200" dirty="0" smtClean="0">
                <a:solidFill>
                  <a:srgbClr val="002060"/>
                </a:solidFill>
              </a:rPr>
              <a:t>registers</a:t>
            </a:r>
            <a:r>
              <a:rPr lang="en-US" dirty="0" smtClean="0"/>
              <a:t> </a:t>
            </a:r>
            <a:endParaRPr lang="en-US" dirty="0"/>
          </a:p>
        </p:txBody>
      </p:sp>
      <p:sp>
        <p:nvSpPr>
          <p:cNvPr id="3" name="TextBox 2"/>
          <p:cNvSpPr txBox="1"/>
          <p:nvPr/>
        </p:nvSpPr>
        <p:spPr>
          <a:xfrm>
            <a:off x="752475" y="380998"/>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Quaternary Phase Shift</a:t>
            </a:r>
            <a:endParaRPr lang="en-US" sz="3200" b="1" dirty="0">
              <a:solidFill>
                <a:srgbClr val="C00000"/>
              </a:solidFill>
              <a:effectLst>
                <a:outerShdw blurRad="38100" dist="38100" dir="2700000" algn="tl">
                  <a:srgbClr val="000000">
                    <a:alpha val="43137"/>
                  </a:srgbClr>
                </a:outerShdw>
              </a:effectLst>
            </a:endParaRPr>
          </a:p>
        </p:txBody>
      </p:sp>
      <p:pic>
        <p:nvPicPr>
          <p:cNvPr id="1003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2362200"/>
            <a:ext cx="56388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8032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4350"/>
            <a:ext cx="7543800" cy="4093428"/>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dirty="0" smtClean="0">
                <a:solidFill>
                  <a:srgbClr val="002060"/>
                </a:solidFill>
              </a:rPr>
              <a:t>The </a:t>
            </a:r>
            <a:r>
              <a:rPr lang="en-US" sz="2200" dirty="0">
                <a:solidFill>
                  <a:srgbClr val="002060"/>
                </a:solidFill>
              </a:rPr>
              <a:t>number of generated </a:t>
            </a:r>
            <a:r>
              <a:rPr lang="en-US" sz="2200" dirty="0" err="1">
                <a:solidFill>
                  <a:srgbClr val="002060"/>
                </a:solidFill>
              </a:rPr>
              <a:t>codewords</a:t>
            </a:r>
            <a:r>
              <a:rPr lang="en-US" sz="2200" dirty="0">
                <a:solidFill>
                  <a:srgbClr val="002060"/>
                </a:solidFill>
              </a:rPr>
              <a:t> are similar to the bipolar gold codes </a:t>
            </a:r>
          </a:p>
          <a:p>
            <a:pPr marL="342900" indent="-342900">
              <a:spcBef>
                <a:spcPts val="1200"/>
              </a:spcBef>
              <a:buFont typeface="Arial" panose="020B0604020202020204" pitchFamily="34" charset="0"/>
              <a:buChar char="•"/>
            </a:pPr>
            <a:r>
              <a:rPr lang="en-US" sz="2200" dirty="0">
                <a:solidFill>
                  <a:srgbClr val="002060"/>
                </a:solidFill>
              </a:rPr>
              <a:t>The cross-correlations of the codes are relatively better with the same length</a:t>
            </a:r>
          </a:p>
          <a:p>
            <a:pPr marL="342900" indent="-342900">
              <a:spcBef>
                <a:spcPts val="1200"/>
              </a:spcBef>
              <a:buFont typeface="Arial" panose="020B0604020202020204" pitchFamily="34" charset="0"/>
              <a:buChar char="•"/>
            </a:pPr>
            <a:r>
              <a:rPr lang="en-US" sz="2200" dirty="0">
                <a:solidFill>
                  <a:srgbClr val="002060"/>
                </a:solidFill>
              </a:rPr>
              <a:t>Nine 7-segment Quaternary Phase Shift codes, the code sequences and their corresponding phase shifts between each segment</a:t>
            </a:r>
          </a:p>
          <a:p>
            <a:pPr>
              <a:spcBef>
                <a:spcPts val="1200"/>
              </a:spcBef>
            </a:pPr>
            <a:r>
              <a:rPr lang="en-US" sz="2200" dirty="0" smtClean="0">
                <a:solidFill>
                  <a:srgbClr val="002060"/>
                </a:solidFill>
              </a:rPr>
              <a:t> </a:t>
            </a: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r>
              <a:rPr lang="en-US" dirty="0" smtClean="0"/>
              <a:t> </a:t>
            </a:r>
            <a:endParaRPr lang="en-US" dirty="0"/>
          </a:p>
        </p:txBody>
      </p:sp>
      <p:sp>
        <p:nvSpPr>
          <p:cNvPr id="3" name="TextBox 2"/>
          <p:cNvSpPr txBox="1"/>
          <p:nvPr/>
        </p:nvSpPr>
        <p:spPr>
          <a:xfrm>
            <a:off x="781050" y="378112"/>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Quaternary Phase Shift</a:t>
            </a:r>
            <a:endParaRPr lang="en-US" sz="3200" b="1" dirty="0">
              <a:solidFill>
                <a:srgbClr val="C00000"/>
              </a:solidFill>
              <a:effectLst>
                <a:outerShdw blurRad="38100" dist="38100" dir="2700000" algn="tl">
                  <a:srgbClr val="000000">
                    <a:alpha val="43137"/>
                  </a:srgbClr>
                </a:outerShdw>
              </a:effectLs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0"/>
            <a:ext cx="81915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122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838200" y="994350"/>
                <a:ext cx="7543800" cy="4556184"/>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dirty="0" smtClean="0">
                    <a:solidFill>
                      <a:srgbClr val="002060"/>
                    </a:solidFill>
                  </a:rPr>
                  <a:t>This </a:t>
                </a:r>
                <a:r>
                  <a:rPr lang="en-US" sz="2200" dirty="0">
                    <a:solidFill>
                      <a:srgbClr val="002060"/>
                    </a:solidFill>
                  </a:rPr>
                  <a:t>family of linear codes is used to map a length of n bits into </a:t>
                </a:r>
                <a:r>
                  <a:rPr lang="en-US" sz="2200" dirty="0" err="1">
                    <a:solidFill>
                      <a:srgbClr val="002060"/>
                    </a:solidFill>
                  </a:rPr>
                  <a:t>codewords</a:t>
                </a:r>
                <a:r>
                  <a:rPr lang="en-US" sz="2200" dirty="0">
                    <a:solidFill>
                      <a:srgbClr val="002060"/>
                    </a:solidFill>
                  </a:rPr>
                  <a:t> with length of </a:t>
                </a:r>
                <a14:m>
                  <m:oMath xmlns:m="http://schemas.openxmlformats.org/officeDocument/2006/math">
                    <m:sSup>
                      <m:sSupPr>
                        <m:ctrlPr>
                          <a:rPr lang="en-US" sz="2200" i="1" dirty="0">
                            <a:solidFill>
                              <a:srgbClr val="002060"/>
                            </a:solidFill>
                            <a:latin typeface="Cambria Math" panose="02040503050406030204" pitchFamily="18" charset="0"/>
                          </a:rPr>
                        </m:ctrlPr>
                      </m:sSupPr>
                      <m:e>
                        <m:r>
                          <a:rPr lang="en-US" sz="2200" dirty="0">
                            <a:solidFill>
                              <a:srgbClr val="002060"/>
                            </a:solidFill>
                            <a:latin typeface="Cambria Math" panose="02040503050406030204" pitchFamily="18" charset="0"/>
                          </a:rPr>
                          <m:t>2</m:t>
                        </m:r>
                      </m:e>
                      <m:sup>
                        <m:r>
                          <a:rPr lang="en-US" sz="2200" dirty="0">
                            <a:solidFill>
                              <a:srgbClr val="002060"/>
                            </a:solidFill>
                            <a:latin typeface="Cambria Math" panose="02040503050406030204" pitchFamily="18" charset="0"/>
                          </a:rPr>
                          <m:t>𝑛</m:t>
                        </m:r>
                      </m:sup>
                    </m:sSup>
                  </m:oMath>
                </a14:m>
                <a:r>
                  <a:rPr lang="en-US" sz="2200" dirty="0">
                    <a:solidFill>
                      <a:srgbClr val="002060"/>
                    </a:solidFill>
                  </a:rPr>
                  <a:t>.</a:t>
                </a:r>
              </a:p>
              <a:p>
                <a:pPr marL="342900" indent="-342900">
                  <a:spcBef>
                    <a:spcPts val="1200"/>
                  </a:spcBef>
                  <a:buFont typeface="Arial" panose="020B0604020202020204" pitchFamily="34" charset="0"/>
                  <a:buChar char="•"/>
                </a:pPr>
                <a:r>
                  <a:rPr lang="en-US" sz="2200" dirty="0">
                    <a:solidFill>
                      <a:srgbClr val="002060"/>
                    </a:solidFill>
                  </a:rPr>
                  <a:t>These codes are mutually orthogonal</a:t>
                </a:r>
              </a:p>
              <a:p>
                <a:pPr marL="342900" indent="-342900">
                  <a:spcBef>
                    <a:spcPts val="1200"/>
                  </a:spcBef>
                  <a:buFont typeface="Arial" panose="020B0604020202020204" pitchFamily="34" charset="0"/>
                  <a:buChar char="•"/>
                </a:pPr>
                <a:r>
                  <a:rPr lang="en-US" sz="2200" dirty="0">
                    <a:solidFill>
                      <a:srgbClr val="002060"/>
                    </a:solidFill>
                  </a:rPr>
                  <a:t>These codes are in form of a unipolar matrix H of order n that has n × n elements</a:t>
                </a:r>
              </a:p>
              <a:p>
                <a:pPr marL="342900" indent="-342900">
                  <a:spcBef>
                    <a:spcPts val="1200"/>
                  </a:spcBef>
                  <a:buFont typeface="Arial" panose="020B0604020202020204" pitchFamily="34" charset="0"/>
                  <a:buChar char="•"/>
                </a:pPr>
                <a:r>
                  <a:rPr lang="en-US" sz="2200" dirty="0">
                    <a:solidFill>
                      <a:srgbClr val="002060"/>
                    </a:solidFill>
                  </a:rPr>
                  <a:t>A matrix of order </a:t>
                </a:r>
                <a14:m>
                  <m:oMath xmlns:m="http://schemas.openxmlformats.org/officeDocument/2006/math">
                    <m:sSup>
                      <m:sSupPr>
                        <m:ctrlPr>
                          <a:rPr lang="en-US" sz="2200" i="1">
                            <a:solidFill>
                              <a:srgbClr val="002060"/>
                            </a:solidFill>
                            <a:latin typeface="Cambria Math" panose="02040503050406030204" pitchFamily="18" charset="0"/>
                          </a:rPr>
                        </m:ctrlPr>
                      </m:sSupPr>
                      <m:e>
                        <m:r>
                          <a:rPr lang="en-US" sz="2200">
                            <a:solidFill>
                              <a:srgbClr val="002060"/>
                            </a:solidFill>
                            <a:latin typeface="Cambria Math" panose="02040503050406030204" pitchFamily="18" charset="0"/>
                          </a:rPr>
                          <m:t>2</m:t>
                        </m:r>
                      </m:e>
                      <m:sup>
                        <m:r>
                          <m:rPr>
                            <m:nor/>
                          </m:rPr>
                          <a:rPr lang="en-US" sz="2200" b="0" i="0" smtClean="0">
                            <a:solidFill>
                              <a:srgbClr val="002060"/>
                            </a:solidFill>
                            <a:latin typeface="Cambria Math" panose="02040503050406030204" pitchFamily="18" charset="0"/>
                          </a:rPr>
                          <m:t>n</m:t>
                        </m:r>
                      </m:sup>
                    </m:sSup>
                  </m:oMath>
                </a14:m>
                <a:r>
                  <a:rPr lang="en-US" sz="2200" dirty="0">
                    <a:solidFill>
                      <a:srgbClr val="002060"/>
                    </a:solidFill>
                  </a:rPr>
                  <a:t> is used as H</a:t>
                </a:r>
                <a:r>
                  <a:rPr lang="en-US" sz="2200" baseline="-25000" dirty="0">
                    <a:solidFill>
                      <a:srgbClr val="002060"/>
                    </a:solidFill>
                  </a:rPr>
                  <a:t>1</a:t>
                </a:r>
                <a:r>
                  <a:rPr lang="en-US" sz="2200" dirty="0">
                    <a:solidFill>
                      <a:srgbClr val="002060"/>
                    </a:solidFill>
                  </a:rPr>
                  <a:t> = 1, </a:t>
                </a:r>
                <a14:m>
                  <m:oMath xmlns:m="http://schemas.openxmlformats.org/officeDocument/2006/math">
                    <m:acc>
                      <m:accPr>
                        <m:chr m:val="̅"/>
                        <m:ctrlPr>
                          <a:rPr lang="en-US" sz="2200" i="1" dirty="0">
                            <a:solidFill>
                              <a:srgbClr val="002060"/>
                            </a:solidFill>
                            <a:latin typeface="Cambria Math" panose="02040503050406030204" pitchFamily="18" charset="0"/>
                          </a:rPr>
                        </m:ctrlPr>
                      </m:accPr>
                      <m:e>
                        <m:r>
                          <m:rPr>
                            <m:sty m:val="p"/>
                          </m:rPr>
                          <a:rPr lang="en-US" sz="2200" dirty="0">
                            <a:solidFill>
                              <a:srgbClr val="002060"/>
                            </a:solidFill>
                            <a:latin typeface="Cambria Math" panose="02040503050406030204" pitchFamily="18" charset="0"/>
                          </a:rPr>
                          <m:t>H</m:t>
                        </m:r>
                      </m:e>
                    </m:acc>
                  </m:oMath>
                </a14:m>
                <a:r>
                  <a:rPr lang="en-US" sz="2200" baseline="-25000" dirty="0" smtClean="0">
                    <a:solidFill>
                      <a:srgbClr val="002060"/>
                    </a:solidFill>
                  </a:rPr>
                  <a:t>1</a:t>
                </a:r>
                <a:r>
                  <a:rPr lang="en-US" sz="2200" dirty="0" smtClean="0">
                    <a:solidFill>
                      <a:srgbClr val="002060"/>
                    </a:solidFill>
                  </a:rPr>
                  <a:t> = </a:t>
                </a:r>
                <a:r>
                  <a:rPr lang="en-US" sz="2200" dirty="0">
                    <a:solidFill>
                      <a:srgbClr val="002060"/>
                    </a:solidFill>
                  </a:rPr>
                  <a:t>0 and </a:t>
                </a:r>
                <a:endParaRPr lang="en-US" sz="2200" dirty="0" smtClean="0">
                  <a:solidFill>
                    <a:srgbClr val="002060"/>
                  </a:solidFill>
                </a:endParaRPr>
              </a:p>
              <a:p>
                <a:pPr>
                  <a:spcBef>
                    <a:spcPts val="1200"/>
                  </a:spcBef>
                </a:pPr>
                <a:r>
                  <a:rPr lang="en-US" sz="2200" dirty="0" smtClean="0">
                    <a:solidFill>
                      <a:srgbClr val="002060"/>
                    </a:solidFill>
                  </a:rPr>
                  <a:t>H</a:t>
                </a:r>
                <a:r>
                  <a:rPr lang="en-US" sz="2200" baseline="-25000" dirty="0" smtClean="0">
                    <a:solidFill>
                      <a:srgbClr val="002060"/>
                    </a:solidFill>
                  </a:rPr>
                  <a:t>2</a:t>
                </a:r>
                <a:r>
                  <a:rPr lang="en-US" sz="2200" dirty="0" smtClean="0">
                    <a:solidFill>
                      <a:srgbClr val="002060"/>
                    </a:solidFill>
                  </a:rPr>
                  <a:t> </a:t>
                </a:r>
                <a:r>
                  <a:rPr lang="en-US" sz="2200" dirty="0">
                    <a:solidFill>
                      <a:srgbClr val="002060"/>
                    </a:solidFill>
                  </a:rPr>
                  <a:t>= </a:t>
                </a:r>
                <a14:m>
                  <m:oMath xmlns:m="http://schemas.openxmlformats.org/officeDocument/2006/math">
                    <m:d>
                      <m:dPr>
                        <m:begChr m:val="["/>
                        <m:endChr m:val="]"/>
                        <m:ctrlPr>
                          <a:rPr lang="en-US" sz="2200" i="1">
                            <a:solidFill>
                              <a:srgbClr val="002060"/>
                            </a:solidFill>
                            <a:latin typeface="Cambria Math" panose="02040503050406030204" pitchFamily="18" charset="0"/>
                          </a:rPr>
                        </m:ctrlPr>
                      </m:dPr>
                      <m:e>
                        <m:m>
                          <m:mPr>
                            <m:mcs>
                              <m:mc>
                                <m:mcPr>
                                  <m:count m:val="2"/>
                                  <m:mcJc m:val="center"/>
                                </m:mcPr>
                              </m:mc>
                            </m:mcs>
                            <m:ctrlPr>
                              <a:rPr lang="en-US" sz="2200" i="1">
                                <a:solidFill>
                                  <a:srgbClr val="002060"/>
                                </a:solidFill>
                                <a:latin typeface="Cambria Math" panose="02040503050406030204" pitchFamily="18" charset="0"/>
                              </a:rPr>
                            </m:ctrlPr>
                          </m:mPr>
                          <m:mr>
                            <m:e>
                              <m:r>
                                <m:rPr>
                                  <m:nor/>
                                </m:rPr>
                                <a:rPr lang="en-US" sz="2200" dirty="0">
                                  <a:solidFill>
                                    <a:srgbClr val="002060"/>
                                  </a:solidFill>
                                </a:rPr>
                                <m:t>H</m:t>
                              </m:r>
                              <m:r>
                                <m:rPr>
                                  <m:nor/>
                                </m:rPr>
                                <a:rPr lang="en-US" sz="2200" baseline="-25000" dirty="0">
                                  <a:solidFill>
                                    <a:srgbClr val="002060"/>
                                  </a:solidFill>
                                </a:rPr>
                                <m:t>1</m:t>
                              </m:r>
                            </m:e>
                            <m:e>
                              <m:r>
                                <m:rPr>
                                  <m:nor/>
                                </m:rPr>
                                <a:rPr lang="en-US" sz="2200" dirty="0">
                                  <a:solidFill>
                                    <a:srgbClr val="002060"/>
                                  </a:solidFill>
                                </a:rPr>
                                <m:t>H</m:t>
                              </m:r>
                              <m:r>
                                <m:rPr>
                                  <m:nor/>
                                </m:rPr>
                                <a:rPr lang="en-US" sz="2200" baseline="-25000" dirty="0">
                                  <a:solidFill>
                                    <a:srgbClr val="002060"/>
                                  </a:solidFill>
                                </a:rPr>
                                <m:t>1</m:t>
                              </m:r>
                            </m:e>
                          </m:mr>
                          <m:mr>
                            <m:e>
                              <m:r>
                                <m:rPr>
                                  <m:nor/>
                                </m:rPr>
                                <a:rPr lang="en-US" sz="2200" dirty="0">
                                  <a:solidFill>
                                    <a:srgbClr val="002060"/>
                                  </a:solidFill>
                                </a:rPr>
                                <m:t>H</m:t>
                              </m:r>
                              <m:r>
                                <m:rPr>
                                  <m:nor/>
                                </m:rPr>
                                <a:rPr lang="en-US" sz="2200" baseline="-25000" dirty="0">
                                  <a:solidFill>
                                    <a:srgbClr val="002060"/>
                                  </a:solidFill>
                                </a:rPr>
                                <m:t>1</m:t>
                              </m:r>
                            </m:e>
                            <m:e>
                              <m:acc>
                                <m:accPr>
                                  <m:chr m:val="̅"/>
                                  <m:ctrlPr>
                                    <a:rPr lang="en-US" sz="2200" i="1" dirty="0">
                                      <a:solidFill>
                                        <a:srgbClr val="002060"/>
                                      </a:solidFill>
                                      <a:latin typeface="Cambria Math" panose="02040503050406030204" pitchFamily="18" charset="0"/>
                                    </a:rPr>
                                  </m:ctrlPr>
                                </m:accPr>
                                <m:e>
                                  <m:r>
                                    <m:rPr>
                                      <m:sty m:val="p"/>
                                    </m:rPr>
                                    <a:rPr lang="en-US" sz="2200" dirty="0">
                                      <a:solidFill>
                                        <a:srgbClr val="002060"/>
                                      </a:solidFill>
                                      <a:latin typeface="Cambria Math" panose="02040503050406030204" pitchFamily="18" charset="0"/>
                                    </a:rPr>
                                    <m:t>H</m:t>
                                  </m:r>
                                </m:e>
                              </m:acc>
                              <m:r>
                                <a:rPr lang="en-US" sz="2200" baseline="-25000" dirty="0">
                                  <a:solidFill>
                                    <a:srgbClr val="002060"/>
                                  </a:solidFill>
                                  <a:latin typeface="Cambria Math" panose="02040503050406030204" pitchFamily="18" charset="0"/>
                                </a:rPr>
                                <m:t>1</m:t>
                              </m:r>
                            </m:e>
                          </m:mr>
                        </m:m>
                      </m:e>
                    </m:d>
                  </m:oMath>
                </a14:m>
                <a:r>
                  <a:rPr lang="en-US" sz="2200" dirty="0">
                    <a:solidFill>
                      <a:srgbClr val="002060"/>
                    </a:solidFill>
                  </a:rPr>
                  <a:t>  </a:t>
                </a:r>
                <a:endParaRPr lang="en-US" sz="2200" dirty="0" smtClean="0">
                  <a:solidFill>
                    <a:srgbClr val="002060"/>
                  </a:solidFill>
                </a:endParaRPr>
              </a:p>
              <a:p>
                <a:pPr>
                  <a:spcBef>
                    <a:spcPts val="1200"/>
                  </a:spcBef>
                </a:pPr>
                <a:endParaRPr lang="en-US" sz="2200" dirty="0">
                  <a:solidFill>
                    <a:srgbClr val="002060"/>
                  </a:solidFill>
                </a:endParaRPr>
              </a:p>
              <a:p>
                <a:pPr>
                  <a:spcBef>
                    <a:spcPts val="1200"/>
                  </a:spcBef>
                </a:pPr>
                <a:r>
                  <a:rPr lang="en-US" sz="2200" dirty="0" smtClean="0">
                    <a:solidFill>
                      <a:srgbClr val="002060"/>
                    </a:solidFill>
                  </a:rPr>
                  <a:t>H</a:t>
                </a:r>
                <a:r>
                  <a:rPr lang="en-US" sz="2200" baseline="-25000" dirty="0" smtClean="0">
                    <a:solidFill>
                      <a:srgbClr val="002060"/>
                    </a:solidFill>
                  </a:rPr>
                  <a:t>2</a:t>
                </a:r>
                <a:r>
                  <a:rPr lang="el-GR" sz="2200" baseline="-25000" dirty="0">
                    <a:solidFill>
                      <a:srgbClr val="002060"/>
                    </a:solidFill>
                  </a:rPr>
                  <a:t>η </a:t>
                </a:r>
                <a:r>
                  <a:rPr lang="en-US" sz="2200" dirty="0" smtClean="0">
                    <a:solidFill>
                      <a:srgbClr val="002060"/>
                    </a:solidFill>
                  </a:rPr>
                  <a:t>becomes</a:t>
                </a:r>
                <a:endParaRPr lang="en-US" dirty="0">
                  <a:solidFill>
                    <a:srgbClr val="002060"/>
                  </a:solidFill>
                </a:endParaRPr>
              </a:p>
              <a:p>
                <a:r>
                  <a:rPr lang="en-US" dirty="0" smtClean="0"/>
                  <a:t> </a:t>
                </a:r>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838200" y="994350"/>
                <a:ext cx="7543800" cy="4556184"/>
              </a:xfrm>
              <a:prstGeom prst="rect">
                <a:avLst/>
              </a:prstGeom>
              <a:blipFill rotWithShape="0">
                <a:blip r:embed="rId2"/>
                <a:stretch>
                  <a:fillRect l="-1051" t="-936" r="-1051"/>
                </a:stretch>
              </a:blipFill>
            </p:spPr>
            <p:txBody>
              <a:bodyPr/>
              <a:lstStyle/>
              <a:p>
                <a:r>
                  <a:rPr lang="en-US">
                    <a:noFill/>
                  </a:rPr>
                  <a:t> </a:t>
                </a:r>
              </a:p>
            </p:txBody>
          </p:sp>
        </mc:Fallback>
      </mc:AlternateContent>
      <p:sp>
        <p:nvSpPr>
          <p:cNvPr id="3" name="TextBox 2"/>
          <p:cNvSpPr txBox="1"/>
          <p:nvPr/>
        </p:nvSpPr>
        <p:spPr>
          <a:xfrm>
            <a:off x="838200" y="406687"/>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Walsh - </a:t>
            </a:r>
            <a:r>
              <a:rPr lang="en-US" sz="3200" b="1" dirty="0" err="1" smtClean="0">
                <a:solidFill>
                  <a:srgbClr val="C00000"/>
                </a:solidFill>
                <a:effectLst>
                  <a:outerShdw blurRad="38100" dist="38100" dir="2700000" algn="tl">
                    <a:srgbClr val="000000">
                      <a:alpha val="43137"/>
                    </a:srgbClr>
                  </a:outerShdw>
                </a:effectLst>
              </a:rPr>
              <a:t>Hadamard</a:t>
            </a:r>
            <a:endParaRPr lang="en-US" sz="3200" b="1" dirty="0">
              <a:solidFill>
                <a:srgbClr val="C00000"/>
              </a:solidFill>
              <a:effectLst>
                <a:outerShdw blurRad="38100" dist="38100" dir="2700000" algn="tl">
                  <a:srgbClr val="000000">
                    <a:alpha val="43137"/>
                  </a:srgbClr>
                </a:outerShdw>
              </a:effectLst>
            </a:endParaRPr>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19600"/>
            <a:ext cx="1981200" cy="84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44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58674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Outline</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762000" y="1219200"/>
            <a:ext cx="6172200" cy="3970318"/>
          </a:xfrm>
          <a:prstGeom prst="rect">
            <a:avLst/>
          </a:prstGeom>
          <a:noFill/>
        </p:spPr>
        <p:txBody>
          <a:bodyPr wrap="square" rtlCol="0">
            <a:spAutoFit/>
          </a:bodyPr>
          <a:lstStyle/>
          <a:p>
            <a:pPr marL="346075" indent="-346075">
              <a:lnSpc>
                <a:spcPct val="150000"/>
              </a:lnSpc>
              <a:buFont typeface="Arial" panose="020B0604020202020204" pitchFamily="34" charset="0"/>
              <a:buChar char="•"/>
            </a:pPr>
            <a:r>
              <a:rPr lang="en-US" sz="2400" dirty="0" smtClean="0">
                <a:solidFill>
                  <a:schemeClr val="tx2">
                    <a:lumMod val="75000"/>
                  </a:schemeClr>
                </a:solidFill>
              </a:rPr>
              <a:t>Introduction</a:t>
            </a:r>
          </a:p>
          <a:p>
            <a:pPr marL="346075" indent="-346075">
              <a:lnSpc>
                <a:spcPct val="150000"/>
              </a:lnSpc>
              <a:buFont typeface="Arial" panose="020B0604020202020204" pitchFamily="34" charset="0"/>
              <a:buChar char="•"/>
            </a:pPr>
            <a:r>
              <a:rPr lang="en-US" sz="2400" dirty="0" smtClean="0">
                <a:solidFill>
                  <a:schemeClr val="tx2">
                    <a:lumMod val="75000"/>
                  </a:schemeClr>
                </a:solidFill>
              </a:rPr>
              <a:t>Millimeter Waves over Optical Fibers</a:t>
            </a:r>
          </a:p>
          <a:p>
            <a:pPr marL="346075" indent="-346075">
              <a:lnSpc>
                <a:spcPct val="150000"/>
              </a:lnSpc>
              <a:buFont typeface="Arial" panose="020B0604020202020204" pitchFamily="34" charset="0"/>
              <a:buChar char="•"/>
            </a:pPr>
            <a:r>
              <a:rPr lang="en-US" sz="2400" dirty="0" smtClean="0">
                <a:solidFill>
                  <a:schemeClr val="tx2">
                    <a:lumMod val="75000"/>
                  </a:schemeClr>
                </a:solidFill>
              </a:rPr>
              <a:t>WDM-over-OCDMA</a:t>
            </a:r>
          </a:p>
          <a:p>
            <a:pPr marL="346075" indent="-346075">
              <a:lnSpc>
                <a:spcPct val="150000"/>
              </a:lnSpc>
              <a:buFont typeface="Arial" panose="020B0604020202020204" pitchFamily="34" charset="0"/>
              <a:buChar char="•"/>
            </a:pPr>
            <a:r>
              <a:rPr lang="en-US" sz="2400" dirty="0" smtClean="0">
                <a:solidFill>
                  <a:schemeClr val="tx2">
                    <a:lumMod val="75000"/>
                  </a:schemeClr>
                </a:solidFill>
              </a:rPr>
              <a:t>Optical encoding/decoding</a:t>
            </a:r>
          </a:p>
          <a:p>
            <a:pPr marL="346075" indent="-346075">
              <a:lnSpc>
                <a:spcPct val="150000"/>
              </a:lnSpc>
              <a:buFont typeface="Arial" panose="020B0604020202020204" pitchFamily="34" charset="0"/>
              <a:buChar char="•"/>
            </a:pPr>
            <a:r>
              <a:rPr lang="en-US" sz="2400" dirty="0" smtClean="0">
                <a:solidFill>
                  <a:schemeClr val="tx2">
                    <a:lumMod val="75000"/>
                  </a:schemeClr>
                </a:solidFill>
              </a:rPr>
              <a:t>Codes</a:t>
            </a:r>
          </a:p>
          <a:p>
            <a:pPr marL="346075" indent="-346075">
              <a:lnSpc>
                <a:spcPct val="150000"/>
              </a:lnSpc>
              <a:buFont typeface="Arial" panose="020B0604020202020204" pitchFamily="34" charset="0"/>
              <a:buChar char="•"/>
            </a:pPr>
            <a:r>
              <a:rPr lang="en-US" sz="2400" dirty="0" smtClean="0">
                <a:solidFill>
                  <a:schemeClr val="tx2">
                    <a:lumMod val="75000"/>
                  </a:schemeClr>
                </a:solidFill>
              </a:rPr>
              <a:t>Results</a:t>
            </a:r>
          </a:p>
          <a:p>
            <a:pPr marL="346075" indent="-346075">
              <a:lnSpc>
                <a:spcPct val="150000"/>
              </a:lnSpc>
              <a:buFont typeface="Arial" panose="020B0604020202020204" pitchFamily="34" charset="0"/>
              <a:buChar char="•"/>
            </a:pPr>
            <a:r>
              <a:rPr lang="en-US" sz="2400" dirty="0" smtClean="0">
                <a:solidFill>
                  <a:schemeClr val="tx2">
                    <a:lumMod val="75000"/>
                  </a:schemeClr>
                </a:solidFill>
              </a:rPr>
              <a:t>Conclusion, Future work and Summary</a:t>
            </a:r>
            <a:endParaRPr lang="en-US" sz="24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4350"/>
            <a:ext cx="7543800" cy="236988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200" dirty="0" smtClean="0">
                <a:solidFill>
                  <a:srgbClr val="002060"/>
                </a:solidFill>
              </a:rPr>
              <a:t>An </a:t>
            </a:r>
            <a:r>
              <a:rPr lang="en-US" sz="2200" dirty="0">
                <a:solidFill>
                  <a:srgbClr val="002060"/>
                </a:solidFill>
              </a:rPr>
              <a:t>8 × 8 matrix is used that generates 7 </a:t>
            </a:r>
            <a:r>
              <a:rPr lang="en-US" sz="2200" dirty="0" err="1">
                <a:solidFill>
                  <a:srgbClr val="002060"/>
                </a:solidFill>
              </a:rPr>
              <a:t>codewords</a:t>
            </a:r>
            <a:r>
              <a:rPr lang="en-US" sz="2200" dirty="0">
                <a:solidFill>
                  <a:srgbClr val="002060"/>
                </a:solidFill>
              </a:rPr>
              <a:t> of length 8 (since the first row of the matrix is all ‘1’s)</a:t>
            </a:r>
          </a:p>
          <a:p>
            <a:pPr marL="342900" indent="-342900">
              <a:spcBef>
                <a:spcPts val="1200"/>
              </a:spcBef>
              <a:buFont typeface="Arial" panose="020B0604020202020204" pitchFamily="34" charset="0"/>
              <a:buChar char="•"/>
            </a:pPr>
            <a:r>
              <a:rPr lang="en-US" sz="2200" dirty="0">
                <a:solidFill>
                  <a:srgbClr val="002060"/>
                </a:solidFill>
              </a:rPr>
              <a:t>All the ‘1’s in the generated </a:t>
            </a:r>
            <a:r>
              <a:rPr lang="en-US" sz="2200" dirty="0" err="1">
                <a:solidFill>
                  <a:srgbClr val="002060"/>
                </a:solidFill>
              </a:rPr>
              <a:t>codewords</a:t>
            </a:r>
            <a:r>
              <a:rPr lang="en-US" sz="2200" dirty="0">
                <a:solidFill>
                  <a:srgbClr val="002060"/>
                </a:solidFill>
              </a:rPr>
              <a:t> are replaced with π to form a unipolar code fulfilling the encoding criteria</a:t>
            </a:r>
            <a:r>
              <a:rPr lang="en-US" sz="2200" dirty="0" smtClean="0">
                <a:solidFill>
                  <a:srgbClr val="002060"/>
                </a:solidFill>
              </a:rPr>
              <a:t>.</a:t>
            </a:r>
            <a:endParaRPr lang="en-US" dirty="0" smtClean="0">
              <a:solidFill>
                <a:srgbClr val="002060"/>
              </a:solidFill>
            </a:endParaRPr>
          </a:p>
          <a:p>
            <a:pPr marL="342900" indent="-342900">
              <a:spcBef>
                <a:spcPts val="1200"/>
              </a:spcBef>
              <a:buFont typeface="Arial" panose="020B0604020202020204" pitchFamily="34" charset="0"/>
              <a:buChar char="•"/>
            </a:pPr>
            <a:r>
              <a:rPr lang="en-US" sz="2200" dirty="0">
                <a:solidFill>
                  <a:srgbClr val="002060"/>
                </a:solidFill>
              </a:rPr>
              <a:t>Seven 8-segment Walsh-</a:t>
            </a:r>
            <a:r>
              <a:rPr lang="en-US" sz="2200" dirty="0" err="1">
                <a:solidFill>
                  <a:srgbClr val="002060"/>
                </a:solidFill>
              </a:rPr>
              <a:t>Hadamard</a:t>
            </a:r>
            <a:r>
              <a:rPr lang="en-US" sz="2200" dirty="0">
                <a:solidFill>
                  <a:srgbClr val="002060"/>
                </a:solidFill>
              </a:rPr>
              <a:t> code generated from </a:t>
            </a:r>
            <a:r>
              <a:rPr lang="en-US" sz="2200" dirty="0" smtClean="0">
                <a:solidFill>
                  <a:srgbClr val="002060"/>
                </a:solidFill>
              </a:rPr>
              <a:t>H</a:t>
            </a:r>
            <a:r>
              <a:rPr lang="en-US" baseline="-25000" dirty="0">
                <a:solidFill>
                  <a:srgbClr val="002060"/>
                </a:solidFill>
              </a:rPr>
              <a:t>8</a:t>
            </a:r>
            <a:endParaRPr lang="en-US" dirty="0">
              <a:solidFill>
                <a:srgbClr val="002060"/>
              </a:solidFill>
            </a:endParaRPr>
          </a:p>
          <a:p>
            <a:r>
              <a:rPr lang="en-US" dirty="0" smtClean="0"/>
              <a:t> </a:t>
            </a:r>
            <a:endParaRPr lang="en-US" dirty="0"/>
          </a:p>
        </p:txBody>
      </p:sp>
      <p:sp>
        <p:nvSpPr>
          <p:cNvPr id="3" name="TextBox 2"/>
          <p:cNvSpPr txBox="1"/>
          <p:nvPr/>
        </p:nvSpPr>
        <p:spPr>
          <a:xfrm>
            <a:off x="838200" y="381000"/>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Walsh – </a:t>
            </a:r>
            <a:r>
              <a:rPr lang="en-US" sz="3200" b="1" dirty="0" err="1" smtClean="0">
                <a:solidFill>
                  <a:srgbClr val="C00000"/>
                </a:solidFill>
                <a:effectLst>
                  <a:outerShdw blurRad="38100" dist="38100" dir="2700000" algn="tl">
                    <a:srgbClr val="000000">
                      <a:alpha val="43137"/>
                    </a:srgbClr>
                  </a:outerShdw>
                </a:effectLst>
              </a:rPr>
              <a:t>Hadamard</a:t>
            </a:r>
            <a:r>
              <a:rPr lang="en-US" sz="3200" b="1" dirty="0" smtClean="0">
                <a:solidFill>
                  <a:srgbClr val="C00000"/>
                </a:solidFill>
                <a:effectLst>
                  <a:outerShdw blurRad="38100" dist="38100" dir="2700000" algn="tl">
                    <a:srgbClr val="000000">
                      <a:alpha val="43137"/>
                    </a:srgbClr>
                  </a:outerShdw>
                </a:effectLst>
              </a:rPr>
              <a:t> </a:t>
            </a:r>
            <a:endParaRPr lang="en-US" sz="3200" b="1" dirty="0">
              <a:solidFill>
                <a:srgbClr val="C000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3364230"/>
            <a:ext cx="78486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94285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94350"/>
            <a:ext cx="7543800" cy="923330"/>
          </a:xfrm>
          <a:prstGeom prst="rect">
            <a:avLst/>
          </a:prstGeom>
          <a:noFill/>
        </p:spPr>
        <p:txBody>
          <a:bodyPr wrap="square" rtlCol="0">
            <a:spAutoFit/>
          </a:bodyPr>
          <a:lstStyle/>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r>
              <a:rPr lang="en-US" dirty="0" smtClean="0"/>
              <a:t> </a:t>
            </a:r>
            <a:endParaRPr lang="en-US" dirty="0"/>
          </a:p>
        </p:txBody>
      </p:sp>
      <p:sp>
        <p:nvSpPr>
          <p:cNvPr id="3" name="TextBox 2"/>
          <p:cNvSpPr txBox="1"/>
          <p:nvPr/>
        </p:nvSpPr>
        <p:spPr>
          <a:xfrm>
            <a:off x="838200" y="381000"/>
            <a:ext cx="76962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Simulation Setup</a:t>
            </a:r>
            <a:endParaRPr lang="en-US" sz="3200" b="1"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13" y="994350"/>
            <a:ext cx="7558087" cy="5300250"/>
          </a:xfrm>
          <a:prstGeom prst="rect">
            <a:avLst/>
          </a:prstGeom>
        </p:spPr>
      </p:pic>
    </p:spTree>
    <p:extLst>
      <p:ext uri="{BB962C8B-B14F-4D97-AF65-F5344CB8AC3E}">
        <p14:creationId xmlns:p14="http://schemas.microsoft.com/office/powerpoint/2010/main" val="183655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6477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Focus of this work</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609600" y="1371600"/>
            <a:ext cx="8077199" cy="4001095"/>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rgbClr val="002060"/>
                </a:solidFill>
              </a:rPr>
              <a:t>RF-Optical signals are encoded and decoded with three different codes</a:t>
            </a:r>
          </a:p>
          <a:p>
            <a:pPr marL="914400" indent="-457200">
              <a:spcBef>
                <a:spcPts val="1200"/>
              </a:spcBef>
              <a:buFont typeface="Wingdings" panose="05000000000000000000" pitchFamily="2" charset="2"/>
              <a:buChar char="ü"/>
            </a:pPr>
            <a:r>
              <a:rPr lang="en-US" sz="2800" dirty="0" smtClean="0">
                <a:solidFill>
                  <a:srgbClr val="002060"/>
                </a:solidFill>
              </a:rPr>
              <a:t>Increase </a:t>
            </a:r>
            <a:r>
              <a:rPr lang="en-US" sz="2800" dirty="0">
                <a:solidFill>
                  <a:srgbClr val="002060"/>
                </a:solidFill>
              </a:rPr>
              <a:t>the </a:t>
            </a:r>
            <a:r>
              <a:rPr lang="en-US" sz="2800" dirty="0" smtClean="0">
                <a:solidFill>
                  <a:srgbClr val="002060"/>
                </a:solidFill>
              </a:rPr>
              <a:t>capacity</a:t>
            </a:r>
          </a:p>
          <a:p>
            <a:pPr marL="914400" indent="-457200">
              <a:spcBef>
                <a:spcPts val="1200"/>
              </a:spcBef>
              <a:buFont typeface="Wingdings" panose="05000000000000000000" pitchFamily="2" charset="2"/>
              <a:buChar char="ü"/>
            </a:pPr>
            <a:r>
              <a:rPr lang="en-US" sz="2800" dirty="0" smtClean="0">
                <a:solidFill>
                  <a:srgbClr val="002060"/>
                </a:solidFill>
              </a:rPr>
              <a:t>Improve security </a:t>
            </a:r>
          </a:p>
          <a:p>
            <a:pPr marL="914400" indent="-457200">
              <a:spcBef>
                <a:spcPts val="1200"/>
              </a:spcBef>
              <a:buFont typeface="Wingdings" panose="05000000000000000000" pitchFamily="2" charset="2"/>
              <a:buChar char="ü"/>
            </a:pPr>
            <a:r>
              <a:rPr lang="en-US" sz="2800" dirty="0" smtClean="0">
                <a:solidFill>
                  <a:srgbClr val="002060"/>
                </a:solidFill>
              </a:rPr>
              <a:t>Improve spectral </a:t>
            </a:r>
            <a:r>
              <a:rPr lang="en-US" sz="2800" dirty="0">
                <a:solidFill>
                  <a:srgbClr val="002060"/>
                </a:solidFill>
              </a:rPr>
              <a:t>efficiency</a:t>
            </a:r>
            <a:endParaRPr lang="en-US" sz="2800" dirty="0" smtClean="0">
              <a:solidFill>
                <a:srgbClr val="002060"/>
              </a:solidFill>
            </a:endParaRPr>
          </a:p>
          <a:p>
            <a:pPr marL="457200" indent="-457200">
              <a:spcBef>
                <a:spcPts val="1200"/>
              </a:spcBef>
              <a:buFont typeface="Arial" panose="020B0604020202020204" pitchFamily="34" charset="0"/>
              <a:buChar char="•"/>
            </a:pPr>
            <a:r>
              <a:rPr lang="en-US" sz="2800" dirty="0" smtClean="0">
                <a:solidFill>
                  <a:srgbClr val="002060"/>
                </a:solidFill>
              </a:rPr>
              <a:t>For a two-wavelength (WDM) system, the performance of each code family is investigated</a:t>
            </a:r>
            <a:endParaRPr lang="en-US" sz="2800" dirty="0">
              <a:solidFill>
                <a:srgbClr val="002060"/>
              </a:solidFill>
            </a:endParaRPr>
          </a:p>
          <a:p>
            <a:endParaRPr lang="en-US" dirty="0"/>
          </a:p>
        </p:txBody>
      </p:sp>
    </p:spTree>
    <p:extLst>
      <p:ext uri="{BB962C8B-B14F-4D97-AF65-F5344CB8AC3E}">
        <p14:creationId xmlns:p14="http://schemas.microsoft.com/office/powerpoint/2010/main" val="2803019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6477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Results</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685800" y="1371600"/>
            <a:ext cx="7696199" cy="3539430"/>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smtClean="0">
                <a:solidFill>
                  <a:srgbClr val="002060"/>
                </a:solidFill>
              </a:rPr>
              <a:t>Evaluate the </a:t>
            </a:r>
            <a:r>
              <a:rPr lang="en-US" sz="2800" dirty="0">
                <a:solidFill>
                  <a:srgbClr val="002060"/>
                </a:solidFill>
              </a:rPr>
              <a:t>performance of each family of codes, each optical wavelength are encoded </a:t>
            </a:r>
            <a:r>
              <a:rPr lang="en-US" sz="2800" dirty="0" smtClean="0">
                <a:solidFill>
                  <a:srgbClr val="002060"/>
                </a:solidFill>
              </a:rPr>
              <a:t>at the transmitter with </a:t>
            </a:r>
            <a:r>
              <a:rPr lang="en-US" sz="2800" dirty="0">
                <a:solidFill>
                  <a:srgbClr val="002060"/>
                </a:solidFill>
              </a:rPr>
              <a:t>one of the codes and </a:t>
            </a:r>
            <a:r>
              <a:rPr lang="en-US" sz="2800" dirty="0" smtClean="0">
                <a:solidFill>
                  <a:srgbClr val="002060"/>
                </a:solidFill>
              </a:rPr>
              <a:t>decoded </a:t>
            </a:r>
            <a:r>
              <a:rPr lang="en-US" sz="2800" dirty="0">
                <a:solidFill>
                  <a:srgbClr val="002060"/>
                </a:solidFill>
              </a:rPr>
              <a:t>at the receiver’s side.</a:t>
            </a:r>
          </a:p>
          <a:p>
            <a:pPr marL="457200" indent="-457200">
              <a:spcBef>
                <a:spcPts val="1200"/>
              </a:spcBef>
              <a:buFont typeface="Arial" panose="020B0604020202020204" pitchFamily="34" charset="0"/>
              <a:buChar char="•"/>
            </a:pPr>
            <a:r>
              <a:rPr lang="en-US" sz="2800" dirty="0" smtClean="0">
                <a:solidFill>
                  <a:srgbClr val="002060"/>
                </a:solidFill>
              </a:rPr>
              <a:t>The </a:t>
            </a:r>
            <a:r>
              <a:rPr lang="en-US" sz="2800" dirty="0">
                <a:solidFill>
                  <a:srgbClr val="002060"/>
                </a:solidFill>
              </a:rPr>
              <a:t>bit error rate </a:t>
            </a:r>
            <a:r>
              <a:rPr lang="en-US" sz="2800" dirty="0" smtClean="0">
                <a:solidFill>
                  <a:srgbClr val="002060"/>
                </a:solidFill>
              </a:rPr>
              <a:t>vs. the received optical signal power are shown and compared for different code family</a:t>
            </a:r>
            <a:endParaRPr lang="en-US" sz="2800" dirty="0">
              <a:solidFill>
                <a:srgbClr val="002060"/>
              </a:solidFill>
            </a:endParaRPr>
          </a:p>
          <a:p>
            <a:endParaRPr lang="en-US" dirty="0"/>
          </a:p>
        </p:txBody>
      </p:sp>
    </p:spTree>
    <p:extLst>
      <p:ext uri="{BB962C8B-B14F-4D97-AF65-F5344CB8AC3E}">
        <p14:creationId xmlns:p14="http://schemas.microsoft.com/office/powerpoint/2010/main" val="2474684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3950" y="304800"/>
            <a:ext cx="6477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Results</a:t>
            </a:r>
            <a:endParaRPr lang="en-US" sz="3200" b="1" dirty="0">
              <a:solidFill>
                <a:srgbClr val="C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4276725"/>
          </a:xfrm>
          <a:prstGeom prst="rect">
            <a:avLst/>
          </a:prstGeom>
        </p:spPr>
      </p:pic>
      <p:sp>
        <p:nvSpPr>
          <p:cNvPr id="6" name="Rectangle 5"/>
          <p:cNvSpPr/>
          <p:nvPr/>
        </p:nvSpPr>
        <p:spPr>
          <a:xfrm>
            <a:off x="576262" y="987504"/>
            <a:ext cx="7991476" cy="369332"/>
          </a:xfrm>
          <a:prstGeom prst="rect">
            <a:avLst/>
          </a:prstGeom>
        </p:spPr>
        <p:txBody>
          <a:bodyPr wrap="square">
            <a:spAutoFit/>
          </a:bodyPr>
          <a:lstStyle/>
          <a:p>
            <a:r>
              <a:rPr lang="en-US" b="1" dirty="0" smtClean="0">
                <a:solidFill>
                  <a:srgbClr val="002060"/>
                </a:solidFill>
                <a:latin typeface="Georgia" panose="02040502050405020303" pitchFamily="18" charset="0"/>
              </a:rPr>
              <a:t>M-Sequence codes: </a:t>
            </a:r>
            <a:r>
              <a:rPr lang="en-US" i="1" dirty="0"/>
              <a:t>BER vs. Received Optical power for 2 M-sequence codes</a:t>
            </a:r>
            <a:endParaRPr lang="en-US" b="1" dirty="0">
              <a:latin typeface="Georgia" panose="02040502050405020303" pitchFamily="18" charset="0"/>
            </a:endParaRPr>
          </a:p>
        </p:txBody>
      </p:sp>
    </p:spTree>
    <p:extLst>
      <p:ext uri="{BB962C8B-B14F-4D97-AF65-F5344CB8AC3E}">
        <p14:creationId xmlns:p14="http://schemas.microsoft.com/office/powerpoint/2010/main" val="626801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9094"/>
            <a:ext cx="6477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Results</a:t>
            </a:r>
            <a:endParaRPr lang="en-US" sz="3200" b="1"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223837" y="964762"/>
            <a:ext cx="8315325" cy="646331"/>
          </a:xfrm>
          <a:prstGeom prst="rect">
            <a:avLst/>
          </a:prstGeom>
        </p:spPr>
        <p:txBody>
          <a:bodyPr wrap="square">
            <a:spAutoFit/>
          </a:bodyPr>
          <a:lstStyle/>
          <a:p>
            <a:r>
              <a:rPr lang="en-US" b="1" dirty="0" smtClean="0">
                <a:solidFill>
                  <a:srgbClr val="002060"/>
                </a:solidFill>
                <a:latin typeface="Georgia" panose="02040502050405020303" pitchFamily="18" charset="0"/>
              </a:rPr>
              <a:t>Quaternary Phase Shift codes: </a:t>
            </a:r>
            <a:r>
              <a:rPr lang="en-US" i="1" dirty="0"/>
              <a:t>BER vs. Received Optical power for 9 quaternary phase shift codes</a:t>
            </a:r>
            <a:r>
              <a:rPr lang="en-US" b="1" dirty="0" smtClean="0">
                <a:solidFill>
                  <a:srgbClr val="002060"/>
                </a:solidFill>
                <a:latin typeface="Georgia" panose="02040502050405020303" pitchFamily="18" charset="0"/>
              </a:rPr>
              <a:t> </a:t>
            </a:r>
            <a:endParaRPr lang="en-US" b="1" dirty="0">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9144000" cy="4276725"/>
          </a:xfrm>
          <a:prstGeom prst="rect">
            <a:avLst/>
          </a:prstGeom>
        </p:spPr>
      </p:pic>
    </p:spTree>
    <p:extLst>
      <p:ext uri="{BB962C8B-B14F-4D97-AF65-F5344CB8AC3E}">
        <p14:creationId xmlns:p14="http://schemas.microsoft.com/office/powerpoint/2010/main" val="1076030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04800"/>
            <a:ext cx="6477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Results</a:t>
            </a:r>
            <a:endParaRPr lang="en-US" sz="3200" b="1" dirty="0">
              <a:solidFill>
                <a:srgbClr val="C00000"/>
              </a:solidFill>
              <a:effectLst>
                <a:outerShdw blurRad="38100" dist="38100" dir="2700000" algn="tl">
                  <a:srgbClr val="000000">
                    <a:alpha val="43137"/>
                  </a:srgbClr>
                </a:outerShdw>
              </a:effectLst>
            </a:endParaRPr>
          </a:p>
        </p:txBody>
      </p:sp>
      <p:sp>
        <p:nvSpPr>
          <p:cNvPr id="6" name="Rectangle 5"/>
          <p:cNvSpPr/>
          <p:nvPr/>
        </p:nvSpPr>
        <p:spPr>
          <a:xfrm>
            <a:off x="466725" y="990600"/>
            <a:ext cx="8382000" cy="923330"/>
          </a:xfrm>
          <a:prstGeom prst="rect">
            <a:avLst/>
          </a:prstGeom>
        </p:spPr>
        <p:txBody>
          <a:bodyPr wrap="square">
            <a:spAutoFit/>
          </a:bodyPr>
          <a:lstStyle/>
          <a:p>
            <a:r>
              <a:rPr lang="en-US" b="1" dirty="0" smtClean="0">
                <a:solidFill>
                  <a:srgbClr val="002060"/>
                </a:solidFill>
                <a:latin typeface="Georgia" panose="02040502050405020303" pitchFamily="18" charset="0"/>
              </a:rPr>
              <a:t>Walsh-</a:t>
            </a:r>
            <a:r>
              <a:rPr lang="en-US" b="1" dirty="0" err="1" smtClean="0">
                <a:solidFill>
                  <a:srgbClr val="002060"/>
                </a:solidFill>
                <a:latin typeface="Georgia" panose="02040502050405020303" pitchFamily="18" charset="0"/>
              </a:rPr>
              <a:t>Hadamard</a:t>
            </a:r>
            <a:r>
              <a:rPr lang="en-US" b="1" dirty="0" smtClean="0">
                <a:solidFill>
                  <a:srgbClr val="002060"/>
                </a:solidFill>
                <a:latin typeface="Georgia" panose="02040502050405020303" pitchFamily="18" charset="0"/>
              </a:rPr>
              <a:t> codes: </a:t>
            </a:r>
            <a:r>
              <a:rPr lang="en-US" i="1" dirty="0"/>
              <a:t>BER vs. Received Optical power for 7 Walsh-</a:t>
            </a:r>
            <a:r>
              <a:rPr lang="en-US" i="1" dirty="0" err="1"/>
              <a:t>Hadamard</a:t>
            </a:r>
            <a:r>
              <a:rPr lang="en-US" i="1" dirty="0"/>
              <a:t> codes</a:t>
            </a:r>
            <a:endParaRPr lang="en-US" dirty="0"/>
          </a:p>
          <a:p>
            <a:endParaRPr lang="en-US" b="1" dirty="0">
              <a:latin typeface="Georgia" panose="020405020504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6400"/>
            <a:ext cx="9144000" cy="4276725"/>
          </a:xfrm>
          <a:prstGeom prst="rect">
            <a:avLst/>
          </a:prstGeom>
        </p:spPr>
      </p:pic>
    </p:spTree>
    <p:extLst>
      <p:ext uri="{BB962C8B-B14F-4D97-AF65-F5344CB8AC3E}">
        <p14:creationId xmlns:p14="http://schemas.microsoft.com/office/powerpoint/2010/main" val="1084568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6477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Conclusion</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981075" y="1143000"/>
            <a:ext cx="6400800" cy="5078313"/>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200" dirty="0">
                <a:solidFill>
                  <a:srgbClr val="002060"/>
                </a:solidFill>
              </a:rPr>
              <a:t>T</a:t>
            </a:r>
            <a:r>
              <a:rPr lang="en-US" sz="2200" dirty="0" smtClean="0">
                <a:solidFill>
                  <a:srgbClr val="002060"/>
                </a:solidFill>
              </a:rPr>
              <a:t>he </a:t>
            </a:r>
            <a:r>
              <a:rPr lang="en-US" sz="2200" dirty="0">
                <a:solidFill>
                  <a:srgbClr val="002060"/>
                </a:solidFill>
              </a:rPr>
              <a:t>performance of </a:t>
            </a:r>
            <a:r>
              <a:rPr lang="en-US" sz="2200" dirty="0" smtClean="0">
                <a:solidFill>
                  <a:srgbClr val="002060"/>
                </a:solidFill>
              </a:rPr>
              <a:t>Mseq1 at </a:t>
            </a:r>
            <a:r>
              <a:rPr lang="en-US" sz="2200" dirty="0">
                <a:solidFill>
                  <a:srgbClr val="002060"/>
                </a:solidFill>
              </a:rPr>
              <a:t>channel 1 for both single (Channel 2’s laser is off) and WDM (Mseq1 at ch.1 and Mseq2 at ch.2) operations is perfectly aligned.</a:t>
            </a:r>
          </a:p>
          <a:p>
            <a:pPr marL="457200" indent="-457200">
              <a:spcBef>
                <a:spcPts val="1200"/>
              </a:spcBef>
              <a:buFont typeface="Arial" panose="020B0604020202020204" pitchFamily="34" charset="0"/>
              <a:buChar char="•"/>
            </a:pPr>
            <a:r>
              <a:rPr lang="en-US" sz="2200" dirty="0">
                <a:solidFill>
                  <a:srgbClr val="002060"/>
                </a:solidFill>
              </a:rPr>
              <a:t>T</a:t>
            </a:r>
            <a:r>
              <a:rPr lang="en-US" sz="2200" dirty="0" smtClean="0">
                <a:solidFill>
                  <a:srgbClr val="002060"/>
                </a:solidFill>
              </a:rPr>
              <a:t>ransmission </a:t>
            </a:r>
            <a:r>
              <a:rPr lang="en-US" sz="2200" dirty="0">
                <a:solidFill>
                  <a:srgbClr val="002060"/>
                </a:solidFill>
              </a:rPr>
              <a:t>of Mseq1 at ch.2 for both single and WDM operations are identical. There is about 9 dB of gain for Mseq2 and about 4 dB gain for Mseq1 for each WDM channel</a:t>
            </a:r>
          </a:p>
          <a:p>
            <a:pPr marL="457200" indent="-457200">
              <a:spcBef>
                <a:spcPts val="1200"/>
              </a:spcBef>
              <a:buFont typeface="Arial" panose="020B0604020202020204" pitchFamily="34" charset="0"/>
              <a:buChar char="•"/>
            </a:pPr>
            <a:r>
              <a:rPr lang="en-US" sz="2200" dirty="0">
                <a:solidFill>
                  <a:srgbClr val="002060"/>
                </a:solidFill>
              </a:rPr>
              <a:t>This is because of the wavelength difference (0.8 nm) between two channels that diminishes the operability for the lower wavelength channels. The higher the wavelength channel, the better will be the operation</a:t>
            </a:r>
          </a:p>
          <a:p>
            <a:endParaRPr lang="en-US" dirty="0"/>
          </a:p>
        </p:txBody>
      </p:sp>
    </p:spTree>
    <p:extLst>
      <p:ext uri="{BB962C8B-B14F-4D97-AF65-F5344CB8AC3E}">
        <p14:creationId xmlns:p14="http://schemas.microsoft.com/office/powerpoint/2010/main" val="14826824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457200"/>
            <a:ext cx="6477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Conclusion</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981075" y="1143000"/>
            <a:ext cx="6400800" cy="4893647"/>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200" dirty="0" smtClean="0">
                <a:solidFill>
                  <a:srgbClr val="002060"/>
                </a:solidFill>
              </a:rPr>
              <a:t>For </a:t>
            </a:r>
            <a:r>
              <a:rPr lang="en-US" sz="2200" dirty="0">
                <a:solidFill>
                  <a:srgbClr val="002060"/>
                </a:solidFill>
              </a:rPr>
              <a:t>QPS codes, there is about 2.5 dB gain difference between codes operating at ch.1 and ch.2</a:t>
            </a:r>
          </a:p>
          <a:p>
            <a:pPr marL="457200" indent="-457200">
              <a:spcBef>
                <a:spcPts val="1200"/>
              </a:spcBef>
              <a:buFont typeface="Arial" panose="020B0604020202020204" pitchFamily="34" charset="0"/>
              <a:buChar char="•"/>
            </a:pPr>
            <a:r>
              <a:rPr lang="en-US" sz="2200" dirty="0">
                <a:solidFill>
                  <a:srgbClr val="002060"/>
                </a:solidFill>
              </a:rPr>
              <a:t>T</a:t>
            </a:r>
            <a:r>
              <a:rPr lang="en-US" sz="2200" dirty="0" smtClean="0">
                <a:solidFill>
                  <a:srgbClr val="002060"/>
                </a:solidFill>
              </a:rPr>
              <a:t>he </a:t>
            </a:r>
            <a:r>
              <a:rPr lang="en-US" sz="2200" dirty="0">
                <a:solidFill>
                  <a:srgbClr val="002060"/>
                </a:solidFill>
              </a:rPr>
              <a:t>functionality of most </a:t>
            </a:r>
            <a:r>
              <a:rPr lang="en-US" sz="2200" dirty="0" smtClean="0">
                <a:solidFill>
                  <a:srgbClr val="002060"/>
                </a:solidFill>
              </a:rPr>
              <a:t>QPS codes </a:t>
            </a:r>
            <a:r>
              <a:rPr lang="en-US" sz="2200" dirty="0">
                <a:solidFill>
                  <a:srgbClr val="002060"/>
                </a:solidFill>
              </a:rPr>
              <a:t>are relatively similar for both channels</a:t>
            </a:r>
          </a:p>
          <a:p>
            <a:pPr marL="457200" indent="-457200">
              <a:spcBef>
                <a:spcPts val="1200"/>
              </a:spcBef>
              <a:buFont typeface="Arial" panose="020B0604020202020204" pitchFamily="34" charset="0"/>
              <a:buChar char="•"/>
            </a:pPr>
            <a:r>
              <a:rPr lang="en-US" sz="2200" dirty="0">
                <a:solidFill>
                  <a:srgbClr val="002060"/>
                </a:solidFill>
              </a:rPr>
              <a:t>WH codes show a relatively high gain when tested at each channel</a:t>
            </a:r>
          </a:p>
          <a:p>
            <a:pPr marL="457200" indent="-457200">
              <a:spcBef>
                <a:spcPts val="1200"/>
              </a:spcBef>
              <a:buFont typeface="Arial" panose="020B0604020202020204" pitchFamily="34" charset="0"/>
              <a:buChar char="•"/>
            </a:pPr>
            <a:r>
              <a:rPr lang="en-US" sz="2200" dirty="0">
                <a:solidFill>
                  <a:srgbClr val="002060"/>
                </a:solidFill>
              </a:rPr>
              <a:t>Since there is irregularities with high gain differences for WH codes (&gt;10 dB) and they are unwanted in a WDM system, the Walsh-</a:t>
            </a:r>
            <a:r>
              <a:rPr lang="en-US" sz="2200" dirty="0" err="1">
                <a:solidFill>
                  <a:srgbClr val="002060"/>
                </a:solidFill>
              </a:rPr>
              <a:t>Hadamard</a:t>
            </a:r>
            <a:r>
              <a:rPr lang="en-US" sz="2200" dirty="0">
                <a:solidFill>
                  <a:srgbClr val="002060"/>
                </a:solidFill>
              </a:rPr>
              <a:t> cannot be priorities over the two previous code families.</a:t>
            </a:r>
          </a:p>
          <a:p>
            <a:endParaRPr lang="en-US" dirty="0"/>
          </a:p>
        </p:txBody>
      </p:sp>
    </p:spTree>
    <p:extLst>
      <p:ext uri="{BB962C8B-B14F-4D97-AF65-F5344CB8AC3E}">
        <p14:creationId xmlns:p14="http://schemas.microsoft.com/office/powerpoint/2010/main" val="3514245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731" y="685800"/>
            <a:ext cx="2316853" cy="584775"/>
          </a:xfrm>
          <a:prstGeom prst="rect">
            <a:avLst/>
          </a:prstGeom>
        </p:spPr>
        <p:txBody>
          <a:bodyPr wrap="none">
            <a:spAutoFit/>
          </a:bodyPr>
          <a:lstStyle/>
          <a:p>
            <a:pPr algn="ctr"/>
            <a:r>
              <a:rPr lang="en-US" sz="3200" b="1" dirty="0" smtClean="0">
                <a:solidFill>
                  <a:srgbClr val="C00000"/>
                </a:solidFill>
                <a:effectLst>
                  <a:outerShdw blurRad="38100" dist="38100" dir="2700000" algn="tl">
                    <a:srgbClr val="000000">
                      <a:alpha val="43137"/>
                    </a:srgbClr>
                  </a:outerShdw>
                </a:effectLst>
              </a:rPr>
              <a:t>Future Work</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914400" y="1371600"/>
            <a:ext cx="7543800" cy="4247317"/>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rgbClr val="002060"/>
                </a:solidFill>
              </a:rPr>
              <a:t>It is mainly to improve key parameters of the system such as:</a:t>
            </a:r>
          </a:p>
          <a:p>
            <a:pPr marL="457200" indent="-457200">
              <a:buFont typeface="Arial" panose="020B0604020202020204" pitchFamily="34" charset="0"/>
              <a:buChar char="•"/>
            </a:pPr>
            <a:endParaRPr lang="en-US" sz="2800" dirty="0">
              <a:solidFill>
                <a:srgbClr val="002060"/>
              </a:solidFill>
            </a:endParaRPr>
          </a:p>
          <a:p>
            <a:pPr marL="457200" indent="-457200">
              <a:buFont typeface="Wingdings" panose="05000000000000000000" pitchFamily="2" charset="2"/>
              <a:buChar char="Ø"/>
            </a:pPr>
            <a:r>
              <a:rPr lang="en-US" sz="2800" dirty="0" smtClean="0">
                <a:solidFill>
                  <a:srgbClr val="002060"/>
                </a:solidFill>
              </a:rPr>
              <a:t>The reach : increasing the fiber length to 50 km</a:t>
            </a:r>
          </a:p>
          <a:p>
            <a:pPr marL="457200" indent="-457200">
              <a:buFont typeface="Wingdings" panose="05000000000000000000" pitchFamily="2" charset="2"/>
              <a:buChar char="Ø"/>
            </a:pPr>
            <a:r>
              <a:rPr lang="en-US" sz="2800" dirty="0" smtClean="0">
                <a:solidFill>
                  <a:srgbClr val="002060"/>
                </a:solidFill>
              </a:rPr>
              <a:t>The number of users: increasing the number of users (orthogonal optical codes) to 48</a:t>
            </a:r>
          </a:p>
          <a:p>
            <a:pPr marL="457200" indent="-457200">
              <a:buFont typeface="Wingdings" panose="05000000000000000000" pitchFamily="2" charset="2"/>
              <a:buChar char="Ø"/>
            </a:pPr>
            <a:r>
              <a:rPr lang="en-US" sz="2800" dirty="0" smtClean="0">
                <a:solidFill>
                  <a:srgbClr val="002060"/>
                </a:solidFill>
              </a:rPr>
              <a:t>The </a:t>
            </a:r>
            <a:r>
              <a:rPr lang="en-US" sz="2800" dirty="0">
                <a:solidFill>
                  <a:srgbClr val="002060"/>
                </a:solidFill>
              </a:rPr>
              <a:t>number </a:t>
            </a:r>
            <a:r>
              <a:rPr lang="en-US" sz="2800" dirty="0" smtClean="0">
                <a:solidFill>
                  <a:srgbClr val="002060"/>
                </a:solidFill>
              </a:rPr>
              <a:t>of wavelength channels: increasing the capacity of the system by </a:t>
            </a:r>
            <a:r>
              <a:rPr lang="en-US" sz="2800" dirty="0" err="1" smtClean="0">
                <a:solidFill>
                  <a:srgbClr val="002060"/>
                </a:solidFill>
              </a:rPr>
              <a:t>manifolding</a:t>
            </a:r>
            <a:r>
              <a:rPr lang="en-US" sz="2800" dirty="0" smtClean="0">
                <a:solidFill>
                  <a:srgbClr val="002060"/>
                </a:solidFill>
              </a:rPr>
              <a:t> the proposed system at the WDM wavelength grid  </a:t>
            </a:r>
          </a:p>
          <a:p>
            <a:pPr marL="285750" indent="-285750">
              <a:buFontTx/>
              <a:buChar char="-"/>
            </a:pPr>
            <a:endParaRPr lang="en-US" dirty="0"/>
          </a:p>
        </p:txBody>
      </p:sp>
    </p:spTree>
    <p:extLst>
      <p:ext uri="{BB962C8B-B14F-4D97-AF65-F5344CB8AC3E}">
        <p14:creationId xmlns:p14="http://schemas.microsoft.com/office/powerpoint/2010/main" val="4248090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609600" y="152400"/>
            <a:ext cx="7772400" cy="685800"/>
          </a:xfrm>
        </p:spPr>
        <p:txBody>
          <a:bodyPr rtlCol="0">
            <a:normAutofit/>
          </a:bodyPr>
          <a:lstStyle/>
          <a:p>
            <a:pPr eaLnBrk="1" fontAlgn="auto" hangingPunct="1">
              <a:spcAft>
                <a:spcPts val="0"/>
              </a:spcAft>
              <a:defRPr/>
            </a:pP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Millimeter Wave Radio-over-Fiber</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508C3DE-5D06-4A1F-BF1D-7E460E6392AB}" type="slidenum">
              <a:rPr lang="en-US"/>
              <a:pPr>
                <a:defRPr/>
              </a:pPr>
              <a:t>3</a:t>
            </a:fld>
            <a:endParaRPr lang="en-US"/>
          </a:p>
        </p:txBody>
      </p:sp>
      <p:sp>
        <p:nvSpPr>
          <p:cNvPr id="3" name="Content Placeholder 2"/>
          <p:cNvSpPr>
            <a:spLocks noGrp="1"/>
          </p:cNvSpPr>
          <p:nvPr>
            <p:ph sz="quarter" idx="4294967295"/>
          </p:nvPr>
        </p:nvSpPr>
        <p:spPr>
          <a:xfrm>
            <a:off x="342900" y="1371600"/>
            <a:ext cx="8305800" cy="4800600"/>
          </a:xfrm>
        </p:spPr>
        <p:txBody>
          <a:bodyPr rtlCol="0">
            <a:normAutofit/>
          </a:bodyPr>
          <a:lstStyle/>
          <a:p>
            <a:pPr marL="274320" indent="-274320">
              <a:spcBef>
                <a:spcPts val="600"/>
              </a:spcBef>
              <a:spcAft>
                <a:spcPts val="600"/>
              </a:spcAft>
              <a:defRPr/>
            </a:pPr>
            <a:endParaRPr lang="en-US" sz="9600" dirty="0" smtClean="0">
              <a:solidFill>
                <a:srgbClr val="002060"/>
              </a:solidFill>
              <a:latin typeface="Arial" pitchFamily="34" charset="0"/>
              <a:cs typeface="Arial" pitchFamily="34" charset="0"/>
            </a:endParaRPr>
          </a:p>
          <a:p>
            <a:pPr marL="274320" indent="-274320" eaLnBrk="1" fontAlgn="auto" hangingPunct="1">
              <a:spcBef>
                <a:spcPts val="580"/>
              </a:spcBef>
              <a:spcAft>
                <a:spcPts val="0"/>
              </a:spcAft>
              <a:buFont typeface="Arial" pitchFamily="34" charset="0"/>
              <a:buChar char="•"/>
              <a:defRPr/>
            </a:pPr>
            <a:endParaRPr lang="en-US" dirty="0" smtClean="0"/>
          </a:p>
        </p:txBody>
      </p:sp>
      <p:sp>
        <p:nvSpPr>
          <p:cNvPr id="7" name="Rectangle 6"/>
          <p:cNvSpPr/>
          <p:nvPr/>
        </p:nvSpPr>
        <p:spPr>
          <a:xfrm>
            <a:off x="342900" y="762000"/>
            <a:ext cx="8420100" cy="424732"/>
          </a:xfrm>
          <a:prstGeom prst="rect">
            <a:avLst/>
          </a:prstGeom>
        </p:spPr>
        <p:txBody>
          <a:bodyPr wrap="square">
            <a:spAutoFit/>
          </a:bodyPr>
          <a:lstStyle/>
          <a:p>
            <a:pPr algn="ctr">
              <a:lnSpc>
                <a:spcPct val="120000"/>
              </a:lnSpc>
              <a:spcBef>
                <a:spcPts val="0"/>
              </a:spcBef>
              <a:spcAft>
                <a:spcPts val="1200"/>
              </a:spcAft>
            </a:pPr>
            <a:r>
              <a:rPr lang="en-US" dirty="0">
                <a:solidFill>
                  <a:srgbClr val="002060"/>
                </a:solidFill>
                <a:latin typeface="Arial" pitchFamily="34" charset="0"/>
                <a:cs typeface="Arial" pitchFamily="34" charset="0"/>
              </a:rPr>
              <a:t>Radio-over-Fiber is the method to transmit radio signals through fiber optic cable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524000"/>
            <a:ext cx="8763000" cy="478483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731" y="685800"/>
            <a:ext cx="2316853" cy="584775"/>
          </a:xfrm>
          <a:prstGeom prst="rect">
            <a:avLst/>
          </a:prstGeom>
        </p:spPr>
        <p:txBody>
          <a:bodyPr wrap="none">
            <a:spAutoFit/>
          </a:bodyPr>
          <a:lstStyle/>
          <a:p>
            <a:pPr algn="ctr"/>
            <a:r>
              <a:rPr lang="en-US" sz="3200" b="1" dirty="0" smtClean="0">
                <a:solidFill>
                  <a:srgbClr val="C00000"/>
                </a:solidFill>
                <a:effectLst>
                  <a:outerShdw blurRad="38100" dist="38100" dir="2700000" algn="tl">
                    <a:srgbClr val="000000">
                      <a:alpha val="43137"/>
                    </a:srgbClr>
                  </a:outerShdw>
                </a:effectLst>
              </a:rPr>
              <a:t>Future Work</a:t>
            </a:r>
            <a:endParaRPr lang="en-US" sz="3200" b="1" dirty="0">
              <a:solidFill>
                <a:srgbClr val="C00000"/>
              </a:solidFill>
              <a:effectLst>
                <a:outerShdw blurRad="38100" dist="38100" dir="2700000" algn="tl">
                  <a:srgbClr val="000000">
                    <a:alpha val="43137"/>
                  </a:srgbClr>
                </a:outerShdw>
              </a:effectLst>
            </a:endParaRPr>
          </a:p>
        </p:txBody>
      </p:sp>
      <p:sp>
        <p:nvSpPr>
          <p:cNvPr id="4" name="Rectangle 3"/>
          <p:cNvSpPr/>
          <p:nvPr/>
        </p:nvSpPr>
        <p:spPr>
          <a:xfrm>
            <a:off x="914400" y="1447800"/>
            <a:ext cx="7620000" cy="830997"/>
          </a:xfrm>
          <a:prstGeom prst="rect">
            <a:avLst/>
          </a:prstGeom>
        </p:spPr>
        <p:txBody>
          <a:bodyPr wrap="square">
            <a:spAutoFit/>
          </a:bodyPr>
          <a:lstStyle/>
          <a:p>
            <a:r>
              <a:rPr lang="en-US" sz="2400" dirty="0" smtClean="0">
                <a:solidFill>
                  <a:srgbClr val="002060"/>
                </a:solidFill>
              </a:rPr>
              <a:t>A Hybrid OCDMA/WDM system with M wavelength and N users’ optical codes </a:t>
            </a:r>
            <a:endParaRPr lang="en-US" sz="2400"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78797"/>
            <a:ext cx="5943600" cy="4066673"/>
          </a:xfrm>
          <a:prstGeom prst="rect">
            <a:avLst/>
          </a:prstGeom>
        </p:spPr>
      </p:pic>
    </p:spTree>
    <p:extLst>
      <p:ext uri="{BB962C8B-B14F-4D97-AF65-F5344CB8AC3E}">
        <p14:creationId xmlns:p14="http://schemas.microsoft.com/office/powerpoint/2010/main" val="577610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95400"/>
            <a:ext cx="8382000" cy="5149102"/>
          </a:xfrm>
          <a:prstGeom prst="rect">
            <a:avLst/>
          </a:prstGeom>
        </p:spPr>
        <p:txBody>
          <a:bodyPr wrap="square">
            <a:spAutoFit/>
          </a:bodyPr>
          <a:lstStyle/>
          <a:p>
            <a:pPr marL="342900" indent="-342900" algn="just">
              <a:lnSpc>
                <a:spcPct val="115000"/>
              </a:lnSpc>
              <a:spcAft>
                <a:spcPts val="1000"/>
              </a:spcAft>
              <a:buFont typeface="Arial" panose="020B0604020202020204" pitchFamily="34" charset="0"/>
              <a:buChar char="•"/>
            </a:pPr>
            <a:r>
              <a:rPr lang="en-US" sz="2400" dirty="0" smtClean="0">
                <a:solidFill>
                  <a:schemeClr val="tx2">
                    <a:lumMod val="75000"/>
                  </a:schemeClr>
                </a:solidFill>
                <a:ea typeface="Calibri" panose="020F0502020204030204" pitchFamily="34" charset="0"/>
                <a:cs typeface="Arial" panose="020B0604020202020204" pitchFamily="34" charset="0"/>
              </a:rPr>
              <a:t>By </a:t>
            </a:r>
            <a:r>
              <a:rPr lang="en-US" sz="2400" dirty="0">
                <a:solidFill>
                  <a:schemeClr val="tx2">
                    <a:lumMod val="75000"/>
                  </a:schemeClr>
                </a:solidFill>
                <a:ea typeface="Calibri" panose="020F0502020204030204" pitchFamily="34" charset="0"/>
                <a:cs typeface="Arial" panose="020B0604020202020204" pitchFamily="34" charset="0"/>
              </a:rPr>
              <a:t>employing SSFBG encoder/decoder we </a:t>
            </a:r>
            <a:r>
              <a:rPr lang="en-US" sz="2400" dirty="0" smtClean="0">
                <a:solidFill>
                  <a:schemeClr val="tx2">
                    <a:lumMod val="75000"/>
                  </a:schemeClr>
                </a:solidFill>
                <a:ea typeface="Calibri" panose="020F0502020204030204" pitchFamily="34" charset="0"/>
                <a:cs typeface="Arial" panose="020B0604020202020204" pitchFamily="34" charset="0"/>
              </a:rPr>
              <a:t>can improve </a:t>
            </a:r>
            <a:r>
              <a:rPr lang="en-US" sz="2400" dirty="0">
                <a:solidFill>
                  <a:schemeClr val="tx2">
                    <a:lumMod val="75000"/>
                  </a:schemeClr>
                </a:solidFill>
                <a:ea typeface="Calibri" panose="020F0502020204030204" pitchFamily="34" charset="0"/>
                <a:cs typeface="Arial" panose="020B0604020202020204" pitchFamily="34" charset="0"/>
              </a:rPr>
              <a:t>the security and efficiency of the link allowing simultaneous transmission for multiple users through a single length of fiber.</a:t>
            </a:r>
          </a:p>
          <a:p>
            <a:pPr marL="342900" indent="-342900" algn="just">
              <a:lnSpc>
                <a:spcPct val="115000"/>
              </a:lnSpc>
              <a:spcAft>
                <a:spcPts val="1000"/>
              </a:spcAft>
              <a:buFont typeface="Arial" panose="020B0604020202020204" pitchFamily="34" charset="0"/>
              <a:buChar char="•"/>
            </a:pPr>
            <a:r>
              <a:rPr lang="en-US" sz="2400" dirty="0" smtClean="0">
                <a:solidFill>
                  <a:schemeClr val="tx2">
                    <a:lumMod val="75000"/>
                  </a:schemeClr>
                </a:solidFill>
                <a:ea typeface="Calibri" panose="020F0502020204030204" pitchFamily="34" charset="0"/>
                <a:cs typeface="Arial" panose="020B0604020202020204" pitchFamily="34" charset="0"/>
              </a:rPr>
              <a:t>Capacity </a:t>
            </a:r>
            <a:r>
              <a:rPr lang="en-US" sz="2400" dirty="0">
                <a:solidFill>
                  <a:schemeClr val="tx2">
                    <a:lumMod val="75000"/>
                  </a:schemeClr>
                </a:solidFill>
                <a:ea typeface="Calibri" panose="020F0502020204030204" pitchFamily="34" charset="0"/>
                <a:cs typeface="Arial" panose="020B0604020202020204" pitchFamily="34" charset="0"/>
              </a:rPr>
              <a:t>and flexibility of the link </a:t>
            </a:r>
            <a:r>
              <a:rPr lang="en-US" sz="2400" dirty="0" smtClean="0">
                <a:solidFill>
                  <a:schemeClr val="tx2">
                    <a:lumMod val="75000"/>
                  </a:schemeClr>
                </a:solidFill>
                <a:ea typeface="Calibri" panose="020F0502020204030204" pitchFamily="34" charset="0"/>
                <a:cs typeface="Arial" panose="020B0604020202020204" pitchFamily="34" charset="0"/>
              </a:rPr>
              <a:t>can be modified due </a:t>
            </a:r>
            <a:r>
              <a:rPr lang="en-US" sz="2400" dirty="0">
                <a:solidFill>
                  <a:schemeClr val="tx2">
                    <a:lumMod val="75000"/>
                  </a:schemeClr>
                </a:solidFill>
                <a:ea typeface="Calibri" panose="020F0502020204030204" pitchFamily="34" charset="0"/>
                <a:cs typeface="Arial" panose="020B0604020202020204" pitchFamily="34" charset="0"/>
              </a:rPr>
              <a:t>to expansion of the bandwidth in the millimeter wave region and radio-over-fiber properties</a:t>
            </a:r>
            <a:r>
              <a:rPr lang="en-US" sz="2400" dirty="0" smtClean="0">
                <a:solidFill>
                  <a:schemeClr val="tx2">
                    <a:lumMod val="75000"/>
                  </a:schemeClr>
                </a:solidFill>
                <a:ea typeface="Calibri" panose="020F0502020204030204" pitchFamily="34" charset="0"/>
                <a:cs typeface="Arial" panose="020B0604020202020204" pitchFamily="34" charset="0"/>
              </a:rPr>
              <a:t>.</a:t>
            </a:r>
          </a:p>
          <a:p>
            <a:pPr marL="342900" indent="-342900" algn="just">
              <a:lnSpc>
                <a:spcPct val="115000"/>
              </a:lnSpc>
              <a:spcAft>
                <a:spcPts val="1000"/>
              </a:spcAft>
              <a:buFont typeface="Arial" panose="020B0604020202020204" pitchFamily="34" charset="0"/>
              <a:buChar char="•"/>
            </a:pPr>
            <a:r>
              <a:rPr lang="en-US" sz="2400" dirty="0">
                <a:solidFill>
                  <a:schemeClr val="tx2">
                    <a:lumMod val="75000"/>
                  </a:schemeClr>
                </a:solidFill>
                <a:ea typeface="Calibri" panose="020F0502020204030204" pitchFamily="34" charset="0"/>
                <a:cs typeface="Arial" panose="020B0604020202020204" pitchFamily="34" charset="0"/>
              </a:rPr>
              <a:t>We have demonstrated the performance of three code families to the OCDMA system and what are the advantages and disadvantages associated with  each code family for a WDM-over-OCDMA system</a:t>
            </a:r>
          </a:p>
          <a:p>
            <a:pPr marL="342900" indent="-342900" algn="just">
              <a:lnSpc>
                <a:spcPct val="115000"/>
              </a:lnSpc>
              <a:spcAft>
                <a:spcPts val="1000"/>
              </a:spcAft>
              <a:buFont typeface="Arial" panose="020B0604020202020204" pitchFamily="34" charset="0"/>
              <a:buChar char="•"/>
            </a:pPr>
            <a:endParaRPr lang="en-US" sz="2400" dirty="0">
              <a:solidFill>
                <a:schemeClr val="tx2">
                  <a:lumMod val="75000"/>
                </a:schemeClr>
              </a:solidFill>
              <a:effectLst/>
              <a:ea typeface="Calibri" panose="020F0502020204030204" pitchFamily="34" charset="0"/>
              <a:cs typeface="Arial" panose="020B0604020202020204" pitchFamily="34" charset="0"/>
            </a:endParaRPr>
          </a:p>
        </p:txBody>
      </p:sp>
      <p:sp>
        <p:nvSpPr>
          <p:cNvPr id="3" name="TextBox 2"/>
          <p:cNvSpPr txBox="1"/>
          <p:nvPr/>
        </p:nvSpPr>
        <p:spPr>
          <a:xfrm>
            <a:off x="2438400" y="533400"/>
            <a:ext cx="4800600" cy="646331"/>
          </a:xfrm>
          <a:prstGeom prst="rect">
            <a:avLst/>
          </a:prstGeom>
          <a:noFill/>
        </p:spPr>
        <p:txBody>
          <a:bodyPr wrap="square" rtlCol="0">
            <a:spAutoFit/>
          </a:bodyPr>
          <a:lstStyle/>
          <a:p>
            <a:pPr algn="ctr"/>
            <a:r>
              <a:rPr lang="en-US" sz="3600" b="1" dirty="0" smtClean="0">
                <a:solidFill>
                  <a:srgbClr val="C00000"/>
                </a:solidFill>
                <a:effectLst>
                  <a:outerShdw blurRad="38100" dist="38100" dir="2700000" algn="tl">
                    <a:srgbClr val="000000">
                      <a:alpha val="43137"/>
                    </a:srgbClr>
                  </a:outerShdw>
                </a:effectLst>
              </a:rPr>
              <a:t>Summary</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6932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990600"/>
            <a:ext cx="6019800" cy="1015663"/>
          </a:xfrm>
          <a:prstGeom prst="rect">
            <a:avLst/>
          </a:prstGeom>
          <a:noFill/>
        </p:spPr>
        <p:txBody>
          <a:bodyPr wrap="square" rtlCol="0">
            <a:spAutoFit/>
          </a:bodyPr>
          <a:lstStyle/>
          <a:p>
            <a:pPr algn="ctr"/>
            <a:r>
              <a:rPr lang="en-US" sz="6000" b="1" dirty="0" smtClean="0">
                <a:solidFill>
                  <a:srgbClr val="C00000"/>
                </a:solidFill>
                <a:effectLst>
                  <a:outerShdw blurRad="38100" dist="38100" dir="2700000" algn="tl">
                    <a:srgbClr val="000000">
                      <a:alpha val="43137"/>
                    </a:srgbClr>
                  </a:outerShdw>
                </a:effectLst>
                <a:latin typeface="Castellar" pitchFamily="18" charset="0"/>
                <a:cs typeface="Arial" pitchFamily="34" charset="0"/>
              </a:rPr>
              <a:t>Thank You</a:t>
            </a:r>
            <a:endParaRPr lang="en-US" sz="6000" b="1" dirty="0">
              <a:solidFill>
                <a:srgbClr val="C00000"/>
              </a:solidFill>
              <a:effectLst>
                <a:outerShdw blurRad="38100" dist="38100" dir="2700000" algn="tl">
                  <a:srgbClr val="000000">
                    <a:alpha val="43137"/>
                  </a:srgbClr>
                </a:outerShdw>
              </a:effectLst>
              <a:latin typeface="Castellar" pitchFamily="18" charset="0"/>
              <a:cs typeface="Arial" pitchFamily="34" charset="0"/>
            </a:endParaRPr>
          </a:p>
        </p:txBody>
      </p:sp>
      <p:sp>
        <p:nvSpPr>
          <p:cNvPr id="8" name="TextBox 7"/>
          <p:cNvSpPr txBox="1"/>
          <p:nvPr/>
        </p:nvSpPr>
        <p:spPr>
          <a:xfrm>
            <a:off x="2133600" y="3962400"/>
            <a:ext cx="4572000" cy="1200329"/>
          </a:xfrm>
          <a:prstGeom prst="rect">
            <a:avLst/>
          </a:prstGeom>
          <a:noFill/>
        </p:spPr>
        <p:txBody>
          <a:bodyPr wrap="square" rtlCol="0">
            <a:spAutoFit/>
          </a:bodyPr>
          <a:lstStyle/>
          <a:p>
            <a:pPr algn="ctr"/>
            <a:r>
              <a:rPr lang="en-US" sz="7200" dirty="0" smtClean="0">
                <a:solidFill>
                  <a:srgbClr val="002060"/>
                </a:solidFill>
                <a:effectLst>
                  <a:outerShdw blurRad="38100" dist="38100" dir="2700000" algn="tl">
                    <a:srgbClr val="000000">
                      <a:alpha val="43137"/>
                    </a:srgbClr>
                  </a:outerShdw>
                </a:effectLst>
                <a:latin typeface="Tempus Sans ITC" pitchFamily="82" charset="0"/>
              </a:rPr>
              <a:t>Questions?</a:t>
            </a:r>
            <a:endParaRPr lang="en-US" sz="7200" dirty="0">
              <a:solidFill>
                <a:srgbClr val="002060"/>
              </a:solidFill>
              <a:effectLst>
                <a:outerShdw blurRad="38100" dist="38100" dir="2700000" algn="tl">
                  <a:srgbClr val="000000">
                    <a:alpha val="43137"/>
                  </a:srgbClr>
                </a:outerShdw>
              </a:effectLst>
              <a:latin typeface="Tempus Sans ITC"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609600" y="152400"/>
            <a:ext cx="7772400" cy="685800"/>
          </a:xfrm>
        </p:spPr>
        <p:txBody>
          <a:bodyPr rtlCol="0">
            <a:normAutofit/>
          </a:bodyPr>
          <a:lstStyle/>
          <a:p>
            <a:pPr eaLnBrk="1" fontAlgn="auto" hangingPunct="1">
              <a:spcAft>
                <a:spcPts val="0"/>
              </a:spcAft>
              <a:defRPr/>
            </a:pP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Millimeter Wave Radio-over-Fiber</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508C3DE-5D06-4A1F-BF1D-7E460E6392AB}" type="slidenum">
              <a:rPr lang="en-US"/>
              <a:pPr>
                <a:defRPr/>
              </a:pPr>
              <a:t>4</a:t>
            </a:fld>
            <a:endParaRPr lang="en-US"/>
          </a:p>
        </p:txBody>
      </p:sp>
      <p:sp>
        <p:nvSpPr>
          <p:cNvPr id="3" name="Content Placeholder 2"/>
          <p:cNvSpPr>
            <a:spLocks noGrp="1"/>
          </p:cNvSpPr>
          <p:nvPr>
            <p:ph sz="quarter" idx="4294967295"/>
          </p:nvPr>
        </p:nvSpPr>
        <p:spPr>
          <a:xfrm>
            <a:off x="342900" y="1371600"/>
            <a:ext cx="8305800" cy="4800600"/>
          </a:xfrm>
        </p:spPr>
        <p:txBody>
          <a:bodyPr rtlCol="0">
            <a:normAutofit/>
          </a:bodyPr>
          <a:lstStyle/>
          <a:p>
            <a:pPr marL="274320" indent="-274320">
              <a:spcBef>
                <a:spcPts val="600"/>
              </a:spcBef>
              <a:spcAft>
                <a:spcPts val="600"/>
              </a:spcAft>
              <a:defRPr/>
            </a:pPr>
            <a:endParaRPr lang="en-US" sz="9600" dirty="0" smtClean="0">
              <a:solidFill>
                <a:srgbClr val="002060"/>
              </a:solidFill>
              <a:latin typeface="Arial" pitchFamily="34" charset="0"/>
              <a:cs typeface="Arial" pitchFamily="34" charset="0"/>
            </a:endParaRPr>
          </a:p>
          <a:p>
            <a:pPr marL="274320" indent="-274320" eaLnBrk="1" fontAlgn="auto" hangingPunct="1">
              <a:spcBef>
                <a:spcPts val="580"/>
              </a:spcBef>
              <a:spcAft>
                <a:spcPts val="0"/>
              </a:spcAft>
              <a:buFont typeface="Arial" pitchFamily="34" charset="0"/>
              <a:buChar char="•"/>
              <a:defRPr/>
            </a:pPr>
            <a:endParaRPr lang="en-US" dirty="0" smtClean="0"/>
          </a:p>
        </p:txBody>
      </p:sp>
      <p:sp>
        <p:nvSpPr>
          <p:cNvPr id="7" name="Rectangle 6"/>
          <p:cNvSpPr/>
          <p:nvPr/>
        </p:nvSpPr>
        <p:spPr>
          <a:xfrm>
            <a:off x="285750" y="914400"/>
            <a:ext cx="8534400" cy="867482"/>
          </a:xfrm>
          <a:prstGeom prst="rect">
            <a:avLst/>
          </a:prstGeom>
        </p:spPr>
        <p:txBody>
          <a:bodyPr wrap="square">
            <a:spAutoFit/>
          </a:bodyPr>
          <a:lstStyle/>
          <a:p>
            <a:pPr>
              <a:lnSpc>
                <a:spcPct val="120000"/>
              </a:lnSpc>
              <a:spcBef>
                <a:spcPts val="0"/>
              </a:spcBef>
              <a:spcAft>
                <a:spcPts val="1200"/>
              </a:spcAft>
            </a:pPr>
            <a:r>
              <a:rPr lang="en-US" sz="2200" dirty="0">
                <a:solidFill>
                  <a:srgbClr val="002060"/>
                </a:solidFill>
                <a:latin typeface="Arial" pitchFamily="34" charset="0"/>
                <a:cs typeface="Arial" pitchFamily="34" charset="0"/>
              </a:rPr>
              <a:t>Millimeter wave band (from 30GHz up to 300 GHz) is a suitable high frequency band Mostly unlicensed operation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6" y="1981200"/>
            <a:ext cx="4757828" cy="40326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2487248"/>
            <a:ext cx="3630825" cy="3526569"/>
          </a:xfrm>
          <a:prstGeom prst="rect">
            <a:avLst/>
          </a:prstGeom>
        </p:spPr>
      </p:pic>
    </p:spTree>
    <p:extLst>
      <p:ext uri="{BB962C8B-B14F-4D97-AF65-F5344CB8AC3E}">
        <p14:creationId xmlns:p14="http://schemas.microsoft.com/office/powerpoint/2010/main" val="4262690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609600" y="152400"/>
            <a:ext cx="7772400" cy="685800"/>
          </a:xfrm>
        </p:spPr>
        <p:txBody>
          <a:bodyPr rtlCol="0">
            <a:normAutofit/>
          </a:bodyPr>
          <a:lstStyle/>
          <a:p>
            <a:pPr eaLnBrk="1" fontAlgn="auto" hangingPunct="1">
              <a:spcAft>
                <a:spcPts val="0"/>
              </a:spcAft>
              <a:defRPr/>
            </a:pP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Millimeter Wave Radio-over-Fiber</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508C3DE-5D06-4A1F-BF1D-7E460E6392AB}" type="slidenum">
              <a:rPr lang="en-US"/>
              <a:pPr>
                <a:defRPr/>
              </a:pPr>
              <a:t>5</a:t>
            </a:fld>
            <a:endParaRPr lang="en-US"/>
          </a:p>
        </p:txBody>
      </p:sp>
      <p:sp>
        <p:nvSpPr>
          <p:cNvPr id="3" name="Content Placeholder 2"/>
          <p:cNvSpPr>
            <a:spLocks noGrp="1"/>
          </p:cNvSpPr>
          <p:nvPr>
            <p:ph sz="quarter" idx="4294967295"/>
          </p:nvPr>
        </p:nvSpPr>
        <p:spPr>
          <a:xfrm>
            <a:off x="342900" y="1371600"/>
            <a:ext cx="8305800" cy="4800600"/>
          </a:xfrm>
        </p:spPr>
        <p:txBody>
          <a:bodyPr rtlCol="0">
            <a:normAutofit/>
          </a:bodyPr>
          <a:lstStyle/>
          <a:p>
            <a:pPr marL="274320" indent="-274320">
              <a:spcBef>
                <a:spcPts val="600"/>
              </a:spcBef>
              <a:spcAft>
                <a:spcPts val="600"/>
              </a:spcAft>
              <a:defRPr/>
            </a:pPr>
            <a:endParaRPr lang="en-US" sz="9600" dirty="0" smtClean="0">
              <a:solidFill>
                <a:srgbClr val="002060"/>
              </a:solidFill>
              <a:latin typeface="Arial" pitchFamily="34" charset="0"/>
              <a:cs typeface="Arial" pitchFamily="34" charset="0"/>
            </a:endParaRPr>
          </a:p>
          <a:p>
            <a:pPr marL="274320" indent="-274320" eaLnBrk="1" fontAlgn="auto" hangingPunct="1">
              <a:spcBef>
                <a:spcPts val="580"/>
              </a:spcBef>
              <a:spcAft>
                <a:spcPts val="0"/>
              </a:spcAft>
              <a:buFont typeface="Arial" pitchFamily="34" charset="0"/>
              <a:buChar char="•"/>
              <a:defRPr/>
            </a:pPr>
            <a:endParaRPr lang="en-US" dirty="0" smtClean="0"/>
          </a:p>
        </p:txBody>
      </p:sp>
      <p:sp>
        <p:nvSpPr>
          <p:cNvPr id="7" name="Rectangle 6"/>
          <p:cNvSpPr/>
          <p:nvPr/>
        </p:nvSpPr>
        <p:spPr>
          <a:xfrm>
            <a:off x="304800" y="1019175"/>
            <a:ext cx="8534400" cy="5330690"/>
          </a:xfrm>
          <a:prstGeom prst="rect">
            <a:avLst/>
          </a:prstGeom>
        </p:spPr>
        <p:txBody>
          <a:bodyPr wrap="square">
            <a:spAutoFit/>
          </a:bodyPr>
          <a:lstStyle/>
          <a:p>
            <a:pPr>
              <a:lnSpc>
                <a:spcPct val="120000"/>
              </a:lnSpc>
              <a:spcBef>
                <a:spcPts val="0"/>
              </a:spcBef>
              <a:spcAft>
                <a:spcPts val="1200"/>
              </a:spcAft>
            </a:pPr>
            <a:r>
              <a:rPr lang="en-US" sz="2400" b="1" dirty="0" smtClean="0">
                <a:solidFill>
                  <a:srgbClr val="C00000"/>
                </a:solidFill>
                <a:effectLst>
                  <a:outerShdw blurRad="38100" dist="38100" dir="2700000" algn="tl">
                    <a:srgbClr val="000000">
                      <a:alpha val="43137"/>
                    </a:srgbClr>
                  </a:outerShdw>
                </a:effectLst>
              </a:rPr>
              <a:t>Advantages:</a:t>
            </a:r>
          </a:p>
          <a:p>
            <a:pPr marL="342900" indent="-342900">
              <a:spcBef>
                <a:spcPts val="600"/>
              </a:spcBef>
              <a:spcAft>
                <a:spcPts val="600"/>
              </a:spcAft>
              <a:buFont typeface="Arial" panose="020B0604020202020204" pitchFamily="34" charset="0"/>
              <a:buChar char="•"/>
              <a:defRPr/>
            </a:pPr>
            <a:r>
              <a:rPr lang="en-US" sz="2200" dirty="0">
                <a:solidFill>
                  <a:srgbClr val="002060"/>
                </a:solidFill>
                <a:latin typeface="Arial" pitchFamily="34" charset="0"/>
                <a:cs typeface="Arial" pitchFamily="34" charset="0"/>
              </a:rPr>
              <a:t>Lower microwave band is congested (e.g. Wi-Fi, GSM, etc.). Some other new wireless technologies (e.g. WiMAX) are still handled within the lower microwave regions (2–4 GHz).</a:t>
            </a:r>
          </a:p>
          <a:p>
            <a:pPr marL="342900" indent="-342900">
              <a:spcBef>
                <a:spcPts val="600"/>
              </a:spcBef>
              <a:spcAft>
                <a:spcPts val="600"/>
              </a:spcAft>
              <a:buFont typeface="Arial" panose="020B0604020202020204" pitchFamily="34" charset="0"/>
              <a:buChar char="•"/>
              <a:defRPr/>
            </a:pPr>
            <a:r>
              <a:rPr lang="en-US" sz="2200" dirty="0">
                <a:solidFill>
                  <a:srgbClr val="002060"/>
                </a:solidFill>
                <a:latin typeface="Arial" pitchFamily="34" charset="0"/>
                <a:cs typeface="Arial" pitchFamily="34" charset="0"/>
              </a:rPr>
              <a:t>Low Atmospheric attenuation at some bands (e.g. 28 GHz and 38 GHz) </a:t>
            </a:r>
          </a:p>
          <a:p>
            <a:pPr marL="342900" indent="-342900">
              <a:spcBef>
                <a:spcPts val="600"/>
              </a:spcBef>
              <a:spcAft>
                <a:spcPts val="600"/>
              </a:spcAft>
              <a:buFont typeface="Arial" panose="020B0604020202020204" pitchFamily="34" charset="0"/>
              <a:buChar char="•"/>
              <a:defRPr/>
            </a:pPr>
            <a:r>
              <a:rPr lang="en-US" sz="2200" dirty="0">
                <a:solidFill>
                  <a:srgbClr val="002060"/>
                </a:solidFill>
                <a:latin typeface="Arial" pitchFamily="34" charset="0"/>
                <a:cs typeface="Arial" pitchFamily="34" charset="0"/>
              </a:rPr>
              <a:t>Large bandwidth (40 Gb/s)</a:t>
            </a:r>
          </a:p>
          <a:p>
            <a:pPr marL="342900" indent="-342900">
              <a:spcBef>
                <a:spcPts val="600"/>
              </a:spcBef>
              <a:spcAft>
                <a:spcPts val="600"/>
              </a:spcAft>
              <a:buFont typeface="Arial" panose="020B0604020202020204" pitchFamily="34" charset="0"/>
              <a:buChar char="•"/>
              <a:defRPr/>
            </a:pPr>
            <a:r>
              <a:rPr lang="en-US" sz="2200" dirty="0">
                <a:solidFill>
                  <a:srgbClr val="002060"/>
                </a:solidFill>
                <a:latin typeface="Arial" pitchFamily="34" charset="0"/>
                <a:cs typeface="Arial" pitchFamily="34" charset="0"/>
              </a:rPr>
              <a:t>Some bands are License-Free </a:t>
            </a:r>
            <a:r>
              <a:rPr lang="en-US" sz="2200" dirty="0" smtClean="0">
                <a:solidFill>
                  <a:srgbClr val="002060"/>
                </a:solidFill>
                <a:latin typeface="Arial" pitchFamily="34" charset="0"/>
                <a:cs typeface="Arial" pitchFamily="34" charset="0"/>
              </a:rPr>
              <a:t>spectrum </a:t>
            </a:r>
            <a:r>
              <a:rPr lang="en-US" sz="2200" dirty="0">
                <a:solidFill>
                  <a:srgbClr val="002060"/>
                </a:solidFill>
                <a:latin typeface="Arial" pitchFamily="34" charset="0"/>
                <a:cs typeface="Arial" pitchFamily="34" charset="0"/>
              </a:rPr>
              <a:t>(e.g. 60 GHz)</a:t>
            </a:r>
          </a:p>
          <a:p>
            <a:pPr marL="342900" indent="-342900">
              <a:spcBef>
                <a:spcPts val="600"/>
              </a:spcBef>
              <a:spcAft>
                <a:spcPts val="600"/>
              </a:spcAft>
              <a:buFont typeface="Arial" panose="020B0604020202020204" pitchFamily="34" charset="0"/>
              <a:buChar char="•"/>
              <a:defRPr/>
            </a:pPr>
            <a:r>
              <a:rPr lang="en-US" sz="2200" dirty="0">
                <a:solidFill>
                  <a:srgbClr val="002060"/>
                </a:solidFill>
                <a:latin typeface="Arial" pitchFamily="34" charset="0"/>
                <a:cs typeface="Arial" pitchFamily="34" charset="0"/>
              </a:rPr>
              <a:t>Short range can be a benefit, it cuts down on interference from other nearby radios. It also improves security.</a:t>
            </a:r>
          </a:p>
          <a:p>
            <a:pPr marL="342900" indent="-342900">
              <a:spcBef>
                <a:spcPts val="600"/>
              </a:spcBef>
              <a:spcAft>
                <a:spcPts val="600"/>
              </a:spcAft>
              <a:buFont typeface="Arial" panose="020B0604020202020204" pitchFamily="34" charset="0"/>
              <a:buChar char="•"/>
              <a:defRPr/>
            </a:pPr>
            <a:r>
              <a:rPr lang="en-US" sz="2200" dirty="0">
                <a:solidFill>
                  <a:srgbClr val="002060"/>
                </a:solidFill>
                <a:latin typeface="Arial" pitchFamily="34" charset="0"/>
                <a:cs typeface="Arial" pitchFamily="34" charset="0"/>
              </a:rPr>
              <a:t>Small size antenna and IC devices.</a:t>
            </a:r>
          </a:p>
          <a:p>
            <a:pPr>
              <a:lnSpc>
                <a:spcPct val="120000"/>
              </a:lnSpc>
              <a:spcBef>
                <a:spcPts val="0"/>
              </a:spcBef>
              <a:spcAft>
                <a:spcPts val="1200"/>
              </a:spcAft>
            </a:pPr>
            <a:endParaRPr lang="en-US" dirty="0">
              <a:latin typeface="Georgia" panose="02040502050405020303" pitchFamily="18" charset="0"/>
            </a:endParaRPr>
          </a:p>
        </p:txBody>
      </p:sp>
    </p:spTree>
    <p:extLst>
      <p:ext uri="{BB962C8B-B14F-4D97-AF65-F5344CB8AC3E}">
        <p14:creationId xmlns:p14="http://schemas.microsoft.com/office/powerpoint/2010/main" val="514555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609600" y="152400"/>
            <a:ext cx="7772400" cy="685800"/>
          </a:xfrm>
        </p:spPr>
        <p:txBody>
          <a:bodyPr rtlCol="0">
            <a:normAutofit/>
          </a:bodyPr>
          <a:lstStyle/>
          <a:p>
            <a:pPr eaLnBrk="1" fontAlgn="auto" hangingPunct="1">
              <a:spcAft>
                <a:spcPts val="0"/>
              </a:spcAft>
              <a:defRPr/>
            </a:pPr>
            <a:r>
              <a:rPr lang="en-US" sz="36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Millimeter Wave Radio-over-Fiber</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508C3DE-5D06-4A1F-BF1D-7E460E6392AB}" type="slidenum">
              <a:rPr lang="en-US"/>
              <a:pPr>
                <a:defRPr/>
              </a:pPr>
              <a:t>6</a:t>
            </a:fld>
            <a:endParaRPr lang="en-US"/>
          </a:p>
        </p:txBody>
      </p:sp>
      <p:sp>
        <p:nvSpPr>
          <p:cNvPr id="3" name="Content Placeholder 2"/>
          <p:cNvSpPr>
            <a:spLocks noGrp="1"/>
          </p:cNvSpPr>
          <p:nvPr>
            <p:ph sz="quarter" idx="4294967295"/>
          </p:nvPr>
        </p:nvSpPr>
        <p:spPr>
          <a:xfrm>
            <a:off x="342900" y="1371600"/>
            <a:ext cx="8305800" cy="4800600"/>
          </a:xfrm>
        </p:spPr>
        <p:txBody>
          <a:bodyPr rtlCol="0">
            <a:normAutofit/>
          </a:bodyPr>
          <a:lstStyle/>
          <a:p>
            <a:pPr marL="274320" indent="-274320">
              <a:spcBef>
                <a:spcPts val="600"/>
              </a:spcBef>
              <a:spcAft>
                <a:spcPts val="600"/>
              </a:spcAft>
              <a:defRPr/>
            </a:pPr>
            <a:endParaRPr lang="en-US" sz="9600" dirty="0" smtClean="0">
              <a:solidFill>
                <a:srgbClr val="002060"/>
              </a:solidFill>
              <a:latin typeface="Arial" pitchFamily="34" charset="0"/>
              <a:cs typeface="Arial" pitchFamily="34" charset="0"/>
            </a:endParaRPr>
          </a:p>
          <a:p>
            <a:pPr marL="274320" indent="-274320" eaLnBrk="1" fontAlgn="auto" hangingPunct="1">
              <a:spcBef>
                <a:spcPts val="580"/>
              </a:spcBef>
              <a:spcAft>
                <a:spcPts val="0"/>
              </a:spcAft>
              <a:buFont typeface="Arial" pitchFamily="34" charset="0"/>
              <a:buChar char="•"/>
              <a:defRPr/>
            </a:pPr>
            <a:endParaRPr lang="en-US" dirty="0" smtClean="0"/>
          </a:p>
        </p:txBody>
      </p:sp>
      <p:sp>
        <p:nvSpPr>
          <p:cNvPr id="7" name="Rectangle 6"/>
          <p:cNvSpPr/>
          <p:nvPr/>
        </p:nvSpPr>
        <p:spPr>
          <a:xfrm>
            <a:off x="457200" y="1019175"/>
            <a:ext cx="8458200" cy="4708981"/>
          </a:xfrm>
          <a:prstGeom prst="rect">
            <a:avLst/>
          </a:prstGeom>
        </p:spPr>
        <p:txBody>
          <a:bodyPr wrap="square">
            <a:spAutoFit/>
          </a:bodyPr>
          <a:lstStyle/>
          <a:p>
            <a:pPr marL="231775" indent="-231775">
              <a:lnSpc>
                <a:spcPct val="120000"/>
              </a:lnSpc>
              <a:spcBef>
                <a:spcPts val="0"/>
              </a:spcBef>
              <a:spcAft>
                <a:spcPts val="1200"/>
              </a:spcAft>
            </a:pPr>
            <a:r>
              <a:rPr lang="en-US" sz="2400" b="1" dirty="0" smtClean="0">
                <a:solidFill>
                  <a:srgbClr val="C00000"/>
                </a:solidFill>
                <a:effectLst>
                  <a:outerShdw blurRad="38100" dist="38100" dir="2700000" algn="tl">
                    <a:srgbClr val="000000">
                      <a:alpha val="43137"/>
                    </a:srgbClr>
                  </a:outerShdw>
                </a:effectLst>
              </a:rPr>
              <a:t>Disadvantages: </a:t>
            </a:r>
          </a:p>
          <a:p>
            <a:pPr marL="342900" indent="-342900">
              <a:lnSpc>
                <a:spcPct val="120000"/>
              </a:lnSpc>
              <a:spcAft>
                <a:spcPts val="1200"/>
              </a:spcAft>
              <a:buFont typeface="Arial" panose="020B0604020202020204" pitchFamily="34" charset="0"/>
              <a:buChar char="•"/>
            </a:pPr>
            <a:r>
              <a:rPr lang="en-US" sz="2200" dirty="0">
                <a:solidFill>
                  <a:srgbClr val="002060"/>
                </a:solidFill>
                <a:latin typeface="Arial" pitchFamily="34" charset="0"/>
                <a:cs typeface="Arial" pitchFamily="34" charset="0"/>
              </a:rPr>
              <a:t>High free space attenuation at some bands (e.g. Oxygen absorption loss at 60 GHZ)</a:t>
            </a:r>
          </a:p>
          <a:p>
            <a:pPr marL="342900" indent="-342900">
              <a:lnSpc>
                <a:spcPct val="120000"/>
              </a:lnSpc>
              <a:spcAft>
                <a:spcPts val="1200"/>
              </a:spcAft>
              <a:buFont typeface="Arial" panose="020B0604020202020204" pitchFamily="34" charset="0"/>
              <a:buChar char="•"/>
            </a:pPr>
            <a:r>
              <a:rPr lang="en-US" sz="2200" dirty="0">
                <a:solidFill>
                  <a:srgbClr val="002060"/>
                </a:solidFill>
                <a:latin typeface="Arial" pitchFamily="34" charset="0"/>
                <a:cs typeface="Arial" pitchFamily="34" charset="0"/>
              </a:rPr>
              <a:t>High atmospheric </a:t>
            </a:r>
            <a:r>
              <a:rPr lang="en-US" sz="2200" dirty="0" smtClean="0">
                <a:solidFill>
                  <a:srgbClr val="002060"/>
                </a:solidFill>
                <a:latin typeface="Arial" pitchFamily="34" charset="0"/>
                <a:cs typeface="Arial" pitchFamily="34" charset="0"/>
              </a:rPr>
              <a:t>loss </a:t>
            </a:r>
            <a:r>
              <a:rPr lang="en-US" sz="2200" dirty="0">
                <a:solidFill>
                  <a:srgbClr val="002060"/>
                </a:solidFill>
                <a:latin typeface="Arial" pitchFamily="34" charset="0"/>
                <a:cs typeface="Arial" pitchFamily="34" charset="0"/>
              </a:rPr>
              <a:t>due to fog, rain, etc. at some bands (e.g. 23 GHz and 180 GHz) </a:t>
            </a:r>
          </a:p>
          <a:p>
            <a:pPr marL="342900" indent="-342900">
              <a:lnSpc>
                <a:spcPct val="120000"/>
              </a:lnSpc>
              <a:spcAft>
                <a:spcPts val="1200"/>
              </a:spcAft>
              <a:buFont typeface="Arial" panose="020B0604020202020204" pitchFamily="34" charset="0"/>
              <a:buChar char="•"/>
            </a:pPr>
            <a:r>
              <a:rPr lang="en-US" sz="2200" dirty="0">
                <a:solidFill>
                  <a:srgbClr val="002060"/>
                </a:solidFill>
                <a:latin typeface="Arial" pitchFamily="34" charset="0"/>
                <a:cs typeface="Arial" pitchFamily="34" charset="0"/>
              </a:rPr>
              <a:t>Highly Directional, "pencil-beam" Signal</a:t>
            </a:r>
          </a:p>
          <a:p>
            <a:pPr marL="342900" indent="-342900">
              <a:lnSpc>
                <a:spcPct val="120000"/>
              </a:lnSpc>
              <a:spcAft>
                <a:spcPts val="1200"/>
              </a:spcAft>
              <a:buFont typeface="Arial" panose="020B0604020202020204" pitchFamily="34" charset="0"/>
              <a:buChar char="•"/>
            </a:pPr>
            <a:r>
              <a:rPr lang="en-US" sz="2200" dirty="0">
                <a:solidFill>
                  <a:srgbClr val="002060"/>
                </a:solidFill>
                <a:latin typeface="Arial" pitchFamily="34" charset="0"/>
                <a:cs typeface="Arial" pitchFamily="34" charset="0"/>
              </a:rPr>
              <a:t>Narrow Beam Antennas (Multiple Antennas are needed)</a:t>
            </a:r>
          </a:p>
          <a:p>
            <a:pPr marL="342900" indent="-342900">
              <a:lnSpc>
                <a:spcPct val="120000"/>
              </a:lnSpc>
              <a:spcAft>
                <a:spcPts val="1200"/>
              </a:spcAft>
              <a:buFont typeface="Arial" panose="020B0604020202020204" pitchFamily="34" charset="0"/>
              <a:buChar char="•"/>
            </a:pPr>
            <a:r>
              <a:rPr lang="en-US" sz="2200" dirty="0">
                <a:solidFill>
                  <a:srgbClr val="002060"/>
                </a:solidFill>
                <a:latin typeface="Arial" pitchFamily="34" charset="0"/>
                <a:cs typeface="Arial" pitchFamily="34" charset="0"/>
              </a:rPr>
              <a:t>Design challenges due to small sizes</a:t>
            </a:r>
          </a:p>
          <a:p>
            <a:pPr>
              <a:lnSpc>
                <a:spcPct val="120000"/>
              </a:lnSpc>
              <a:spcBef>
                <a:spcPts val="0"/>
              </a:spcBef>
              <a:spcAft>
                <a:spcPts val="1200"/>
              </a:spcAft>
            </a:pPr>
            <a:endParaRPr lang="en-US" dirty="0">
              <a:latin typeface="Georgia" panose="02040502050405020303" pitchFamily="18" charset="0"/>
            </a:endParaRPr>
          </a:p>
        </p:txBody>
      </p:sp>
    </p:spTree>
    <p:extLst>
      <p:ext uri="{BB962C8B-B14F-4D97-AF65-F5344CB8AC3E}">
        <p14:creationId xmlns:p14="http://schemas.microsoft.com/office/powerpoint/2010/main" val="329465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78112" y="1143000"/>
            <a:ext cx="8076207" cy="4673600"/>
          </a:xfrm>
          <a:prstGeom prst="rect">
            <a:avLst/>
          </a:prstGeom>
        </p:spPr>
      </p:pic>
      <p:sp>
        <p:nvSpPr>
          <p:cNvPr id="3" name="TextBox 2"/>
          <p:cNvSpPr txBox="1"/>
          <p:nvPr/>
        </p:nvSpPr>
        <p:spPr>
          <a:xfrm>
            <a:off x="533896" y="5867400"/>
            <a:ext cx="8229104" cy="276999"/>
          </a:xfrm>
          <a:prstGeom prst="rect">
            <a:avLst/>
          </a:prstGeom>
          <a:noFill/>
        </p:spPr>
        <p:txBody>
          <a:bodyPr wrap="square" rtlCol="0">
            <a:spAutoFit/>
          </a:bodyPr>
          <a:lstStyle/>
          <a:p>
            <a:r>
              <a:rPr lang="en-US" sz="1200" i="1" dirty="0" smtClean="0">
                <a:solidFill>
                  <a:schemeClr val="tx2"/>
                </a:solidFill>
              </a:rPr>
              <a:t>Source: George </a:t>
            </a:r>
            <a:r>
              <a:rPr lang="en-US" sz="1200" i="1" dirty="0">
                <a:solidFill>
                  <a:schemeClr val="tx2"/>
                </a:solidFill>
              </a:rPr>
              <a:t>R. </a:t>
            </a:r>
            <a:r>
              <a:rPr lang="en-US" sz="1200" i="1" dirty="0" err="1">
                <a:solidFill>
                  <a:schemeClr val="tx2"/>
                </a:solidFill>
              </a:rPr>
              <a:t>MacCartney</a:t>
            </a:r>
            <a:r>
              <a:rPr lang="en-US" sz="1200" i="1" dirty="0">
                <a:solidFill>
                  <a:schemeClr val="tx2"/>
                </a:solidFill>
              </a:rPr>
              <a:t> Jr., </a:t>
            </a:r>
            <a:r>
              <a:rPr lang="en-US" sz="1200" i="1" dirty="0" err="1">
                <a:solidFill>
                  <a:schemeClr val="tx2"/>
                </a:solidFill>
              </a:rPr>
              <a:t>Junhong</a:t>
            </a:r>
            <a:r>
              <a:rPr lang="en-US" sz="1200" i="1" dirty="0">
                <a:solidFill>
                  <a:schemeClr val="tx2"/>
                </a:solidFill>
              </a:rPr>
              <a:t> Zhang, </a:t>
            </a:r>
            <a:r>
              <a:rPr lang="en-US" sz="1200" i="1" dirty="0" err="1">
                <a:solidFill>
                  <a:schemeClr val="tx2"/>
                </a:solidFill>
              </a:rPr>
              <a:t>Shuai</a:t>
            </a:r>
            <a:r>
              <a:rPr lang="en-US" sz="1200" i="1" dirty="0">
                <a:solidFill>
                  <a:schemeClr val="tx2"/>
                </a:solidFill>
              </a:rPr>
              <a:t> </a:t>
            </a:r>
            <a:r>
              <a:rPr lang="en-US" sz="1200" i="1" dirty="0" err="1">
                <a:solidFill>
                  <a:schemeClr val="tx2"/>
                </a:solidFill>
              </a:rPr>
              <a:t>Nie</a:t>
            </a:r>
            <a:r>
              <a:rPr lang="en-US" sz="1200" i="1" dirty="0">
                <a:solidFill>
                  <a:schemeClr val="tx2"/>
                </a:solidFill>
              </a:rPr>
              <a:t>, and Theodore S. </a:t>
            </a:r>
            <a:r>
              <a:rPr lang="en-US" sz="1200" i="1" dirty="0" smtClean="0">
                <a:solidFill>
                  <a:schemeClr val="tx2"/>
                </a:solidFill>
              </a:rPr>
              <a:t>Rappaport, GLOBCOM 2013</a:t>
            </a:r>
            <a:endParaRPr lang="en-US" sz="1200" i="1" dirty="0">
              <a:solidFill>
                <a:schemeClr val="tx2"/>
              </a:solidFill>
            </a:endParaRPr>
          </a:p>
        </p:txBody>
      </p:sp>
      <p:sp>
        <p:nvSpPr>
          <p:cNvPr id="4" name="Rectangle 3"/>
          <p:cNvSpPr/>
          <p:nvPr/>
        </p:nvSpPr>
        <p:spPr>
          <a:xfrm>
            <a:off x="788986" y="380999"/>
            <a:ext cx="7854458" cy="584775"/>
          </a:xfrm>
          <a:prstGeom prst="rect">
            <a:avLst/>
          </a:prstGeom>
        </p:spPr>
        <p:txBody>
          <a:bodyPr wrap="none">
            <a:spAutoFit/>
          </a:bodyPr>
          <a:lstStyle/>
          <a:p>
            <a:r>
              <a:rPr lang="en-US" sz="3200" b="1" dirty="0">
                <a:solidFill>
                  <a:srgbClr val="C00000"/>
                </a:solidFill>
                <a:effectLst>
                  <a:outerShdw blurRad="38100" dist="38100" dir="2700000" algn="tl">
                    <a:srgbClr val="000000">
                      <a:alpha val="43137"/>
                    </a:srgbClr>
                  </a:outerShdw>
                </a:effectLst>
              </a:rPr>
              <a:t>Air </a:t>
            </a:r>
            <a:r>
              <a:rPr lang="en-US" sz="3200" b="1" dirty="0" smtClean="0">
                <a:solidFill>
                  <a:srgbClr val="C00000"/>
                </a:solidFill>
                <a:effectLst>
                  <a:outerShdw blurRad="38100" dist="38100" dir="2700000" algn="tl">
                    <a:srgbClr val="000000">
                      <a:alpha val="43137"/>
                    </a:srgbClr>
                  </a:outerShdw>
                </a:effectLst>
              </a:rPr>
              <a:t>Attenuation </a:t>
            </a:r>
            <a:r>
              <a:rPr lang="en-US" sz="3200" b="1" dirty="0">
                <a:solidFill>
                  <a:srgbClr val="C00000"/>
                </a:solidFill>
                <a:effectLst>
                  <a:outerShdw blurRad="38100" dist="38100" dir="2700000" algn="tl">
                    <a:srgbClr val="000000">
                      <a:alpha val="43137"/>
                    </a:srgbClr>
                  </a:outerShdw>
                </a:effectLst>
              </a:rPr>
              <a:t>at </a:t>
            </a:r>
            <a:r>
              <a:rPr lang="en-US" sz="3200" b="1" dirty="0" smtClean="0">
                <a:solidFill>
                  <a:srgbClr val="C00000"/>
                </a:solidFill>
                <a:effectLst>
                  <a:outerShdw blurRad="38100" dist="38100" dir="2700000" algn="tl">
                    <a:srgbClr val="000000">
                      <a:alpha val="43137"/>
                    </a:srgbClr>
                  </a:outerShdw>
                </a:effectLst>
              </a:rPr>
              <a:t>Different Frequency Bands</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46500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0" y="1219200"/>
            <a:ext cx="7073031" cy="4978401"/>
          </a:xfrm>
          <a:prstGeom prst="rect">
            <a:avLst/>
          </a:prstGeom>
        </p:spPr>
      </p:pic>
      <p:sp>
        <p:nvSpPr>
          <p:cNvPr id="3" name="TextBox 2"/>
          <p:cNvSpPr txBox="1"/>
          <p:nvPr/>
        </p:nvSpPr>
        <p:spPr>
          <a:xfrm>
            <a:off x="1066800" y="228600"/>
            <a:ext cx="68580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The Link Under Investigation</a:t>
            </a:r>
            <a:endParaRPr lang="en-US"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0782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87135"/>
            <a:ext cx="7543800" cy="5324535"/>
          </a:xfrm>
          <a:prstGeom prst="rect">
            <a:avLst/>
          </a:prstGeom>
          <a:noFill/>
        </p:spPr>
        <p:txBody>
          <a:bodyPr wrap="square" rtlCol="0">
            <a:spAutoFit/>
          </a:bodyPr>
          <a:lstStyle/>
          <a:p>
            <a:pPr marL="457200" indent="-457200">
              <a:buFont typeface="Arial" panose="020B0604020202020204" pitchFamily="34" charset="0"/>
              <a:buChar char="•"/>
            </a:pPr>
            <a:r>
              <a:rPr lang="en-US" sz="2200" dirty="0" smtClean="0">
                <a:solidFill>
                  <a:srgbClr val="002060"/>
                </a:solidFill>
              </a:rPr>
              <a:t>The SSFBG </a:t>
            </a:r>
            <a:r>
              <a:rPr lang="en-US" sz="2200" dirty="0">
                <a:solidFill>
                  <a:srgbClr val="002060"/>
                </a:solidFill>
              </a:rPr>
              <a:t>is composed of N sections, with each section consisting of a </a:t>
            </a:r>
            <a:r>
              <a:rPr lang="en-US" sz="2200" dirty="0" err="1">
                <a:solidFill>
                  <a:srgbClr val="002060"/>
                </a:solidFill>
              </a:rPr>
              <a:t>subgrating</a:t>
            </a:r>
            <a:r>
              <a:rPr lang="en-US" sz="2200" dirty="0">
                <a:solidFill>
                  <a:srgbClr val="002060"/>
                </a:solidFill>
              </a:rPr>
              <a:t> and a blank space. The length of a section is referred to as the sampling period, Z</a:t>
            </a:r>
            <a:r>
              <a:rPr lang="en-US" sz="2200" baseline="-25000" dirty="0">
                <a:solidFill>
                  <a:srgbClr val="002060"/>
                </a:solidFill>
              </a:rPr>
              <a:t>0</a:t>
            </a:r>
            <a:r>
              <a:rPr lang="en-US" sz="2200" dirty="0">
                <a:solidFill>
                  <a:srgbClr val="002060"/>
                </a:solidFill>
              </a:rPr>
              <a:t>, and the length of a </a:t>
            </a:r>
            <a:r>
              <a:rPr lang="en-US" sz="2200" dirty="0" err="1">
                <a:solidFill>
                  <a:srgbClr val="002060"/>
                </a:solidFill>
              </a:rPr>
              <a:t>subgrating</a:t>
            </a:r>
            <a:r>
              <a:rPr lang="en-US" sz="2200" dirty="0">
                <a:solidFill>
                  <a:srgbClr val="002060"/>
                </a:solidFill>
              </a:rPr>
              <a:t> is represented by </a:t>
            </a:r>
            <a:r>
              <a:rPr lang="en-US" sz="2200" dirty="0" err="1" smtClean="0">
                <a:solidFill>
                  <a:srgbClr val="002060"/>
                </a:solidFill>
              </a:rPr>
              <a:t>L</a:t>
            </a:r>
            <a:r>
              <a:rPr lang="en-US" sz="2200" baseline="-25000" dirty="0" err="1" smtClean="0">
                <a:solidFill>
                  <a:srgbClr val="002060"/>
                </a:solidFill>
              </a:rPr>
              <a:t>s</a:t>
            </a:r>
            <a:endParaRPr lang="en-US" sz="2200" baseline="-25000" dirty="0">
              <a:solidFill>
                <a:srgbClr val="002060"/>
              </a:solidFill>
            </a:endParaRPr>
          </a:p>
          <a:p>
            <a:pPr marL="457200" indent="-457200">
              <a:buFont typeface="Arial" panose="020B0604020202020204" pitchFamily="34" charset="0"/>
              <a:buChar char="•"/>
            </a:pPr>
            <a:endParaRPr lang="en-US" sz="2200" dirty="0">
              <a:solidFill>
                <a:srgbClr val="002060"/>
              </a:solidFill>
            </a:endParaRPr>
          </a:p>
          <a:p>
            <a:pPr marL="457200" indent="-457200">
              <a:buFont typeface="Arial" panose="020B0604020202020204" pitchFamily="34" charset="0"/>
              <a:buChar char="•"/>
            </a:pPr>
            <a:r>
              <a:rPr lang="en-US" sz="2200" dirty="0">
                <a:solidFill>
                  <a:srgbClr val="002060"/>
                </a:solidFill>
              </a:rPr>
              <a:t>SSFBG Refractive index profile </a:t>
            </a:r>
            <a:endParaRPr lang="en-US" sz="2200" dirty="0" smtClean="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dirty="0">
              <a:solidFill>
                <a:srgbClr val="002060"/>
              </a:solidFill>
            </a:endParaRPr>
          </a:p>
          <a:p>
            <a:pPr marL="457200" indent="-457200">
              <a:buFont typeface="Arial" panose="020B0604020202020204" pitchFamily="34" charset="0"/>
              <a:buChar char="•"/>
            </a:pPr>
            <a:endParaRPr lang="en-US" sz="2800" dirty="0" smtClean="0">
              <a:solidFill>
                <a:srgbClr val="002060"/>
              </a:solidFill>
            </a:endParaRPr>
          </a:p>
          <a:p>
            <a:pPr marL="457200" indent="-457200">
              <a:buFont typeface="Arial" panose="020B0604020202020204" pitchFamily="34" charset="0"/>
              <a:buChar char="•"/>
            </a:pPr>
            <a:endParaRPr lang="en-US" sz="2800" dirty="0">
              <a:solidFill>
                <a:srgbClr val="002060"/>
              </a:solidFill>
            </a:endParaRPr>
          </a:p>
          <a:p>
            <a:pPr marL="457200" indent="-457200">
              <a:buFont typeface="Arial" panose="020B0604020202020204" pitchFamily="34" charset="0"/>
              <a:buChar char="•"/>
            </a:pPr>
            <a:endParaRPr lang="en-US" sz="2800" dirty="0" smtClean="0">
              <a:solidFill>
                <a:srgbClr val="002060"/>
              </a:solidFill>
            </a:endParaRPr>
          </a:p>
          <a:p>
            <a:pPr marL="457200" indent="-457200">
              <a:buFont typeface="Arial" panose="020B0604020202020204" pitchFamily="34" charset="0"/>
              <a:buChar char="•"/>
            </a:pPr>
            <a:endParaRPr lang="en-US" sz="2800" dirty="0">
              <a:solidFill>
                <a:srgbClr val="002060"/>
              </a:solidFill>
            </a:endParaRPr>
          </a:p>
          <a:p>
            <a:pPr marL="457200" indent="-457200">
              <a:buFont typeface="Arial" panose="020B0604020202020204" pitchFamily="34" charset="0"/>
              <a:buChar char="•"/>
            </a:pPr>
            <a:endParaRPr lang="en-US" sz="2800" dirty="0" smtClean="0">
              <a:solidFill>
                <a:srgbClr val="002060"/>
              </a:solidFill>
            </a:endParaRPr>
          </a:p>
          <a:p>
            <a:r>
              <a:rPr lang="en-US" sz="1400" dirty="0" err="1"/>
              <a:t>Blais</a:t>
            </a:r>
            <a:r>
              <a:rPr lang="en-US" sz="1400" dirty="0"/>
              <a:t>, L., 2014.  </a:t>
            </a:r>
            <a:r>
              <a:rPr lang="en-US" sz="1400" i="1" dirty="0" err="1"/>
              <a:t>Superstructured</a:t>
            </a:r>
            <a:r>
              <a:rPr lang="en-US" sz="1400" i="1" dirty="0"/>
              <a:t> fiber Bragg gratings and applications in microwave signal processing. </a:t>
            </a:r>
            <a:r>
              <a:rPr lang="en-US" sz="1400" dirty="0"/>
              <a:t>Ph.D. Thesis, University of </a:t>
            </a:r>
            <a:r>
              <a:rPr lang="en-US" sz="1400" dirty="0" smtClean="0"/>
              <a:t>Ottawa</a:t>
            </a:r>
            <a:r>
              <a:rPr lang="en-US" dirty="0" smtClean="0"/>
              <a:t> </a:t>
            </a:r>
            <a:endParaRPr lang="en-US" dirty="0"/>
          </a:p>
        </p:txBody>
      </p:sp>
      <p:sp>
        <p:nvSpPr>
          <p:cNvPr id="3" name="TextBox 2"/>
          <p:cNvSpPr txBox="1"/>
          <p:nvPr/>
        </p:nvSpPr>
        <p:spPr>
          <a:xfrm>
            <a:off x="457200" y="302360"/>
            <a:ext cx="8305800" cy="584775"/>
          </a:xfrm>
          <a:prstGeom prst="rect">
            <a:avLst/>
          </a:prstGeom>
          <a:noFill/>
        </p:spPr>
        <p:txBody>
          <a:bodyPr wrap="square" rtlCol="0">
            <a:spAutoFit/>
          </a:bodyPr>
          <a:lstStyle/>
          <a:p>
            <a:pPr algn="ctr"/>
            <a:r>
              <a:rPr lang="en-US" sz="3200" b="1" dirty="0" smtClean="0">
                <a:solidFill>
                  <a:srgbClr val="C00000"/>
                </a:solidFill>
                <a:effectLst>
                  <a:outerShdw blurRad="38100" dist="38100" dir="2700000" algn="tl">
                    <a:srgbClr val="000000">
                      <a:alpha val="43137"/>
                    </a:srgbClr>
                  </a:outerShdw>
                </a:effectLst>
              </a:rPr>
              <a:t>Optical Encoder/Decoder (SSFBG) Structure</a:t>
            </a:r>
            <a:endParaRPr lang="en-US" sz="3200" b="1" dirty="0">
              <a:solidFill>
                <a:srgbClr val="C00000"/>
              </a:solidFill>
              <a:effectLst>
                <a:outerShdw blurRad="38100" dist="38100" dir="2700000" algn="tl">
                  <a:srgbClr val="000000">
                    <a:alpha val="43137"/>
                  </a:srgbClr>
                </a:outerShdw>
              </a:effectLst>
            </a:endParaRPr>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190" y="3276600"/>
            <a:ext cx="424382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531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5557</TotalTime>
  <Words>1531</Words>
  <Application>Microsoft Office PowerPoint</Application>
  <PresentationFormat>On-screen Show (4:3)</PresentationFormat>
  <Paragraphs>221</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Cambria Math</vt:lpstr>
      <vt:lpstr>Castellar</vt:lpstr>
      <vt:lpstr>Georgia</vt:lpstr>
      <vt:lpstr>Kunstler Script</vt:lpstr>
      <vt:lpstr>Tempus Sans ITC</vt:lpstr>
      <vt:lpstr>Wingdings</vt:lpstr>
      <vt:lpstr>Office Theme</vt:lpstr>
      <vt:lpstr>Custom Design</vt:lpstr>
      <vt:lpstr>PowerPoint Presentation</vt:lpstr>
      <vt:lpstr>PowerPoint Presentation</vt:lpstr>
      <vt:lpstr>Millimeter Wave Radio-over-Fiber</vt:lpstr>
      <vt:lpstr>Millimeter Wave Radio-over-Fiber</vt:lpstr>
      <vt:lpstr>Millimeter Wave Radio-over-Fiber</vt:lpstr>
      <vt:lpstr>Millimeter Wave Radio-over-Fiber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MODEL</dc:title>
  <dc:creator>Maryam</dc:creator>
  <cp:lastModifiedBy>Mehdi Shadaram</cp:lastModifiedBy>
  <cp:revision>488</cp:revision>
  <cp:lastPrinted>2017-06-28T17:57:05Z</cp:lastPrinted>
  <dcterms:created xsi:type="dcterms:W3CDTF">2012-04-18T08:16:26Z</dcterms:created>
  <dcterms:modified xsi:type="dcterms:W3CDTF">2017-06-29T19:23:37Z</dcterms:modified>
</cp:coreProperties>
</file>